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2"/>
  </p:notesMasterIdLst>
  <p:sldIdLst>
    <p:sldId id="256" r:id="rId2"/>
    <p:sldId id="260" r:id="rId3"/>
    <p:sldId id="257" r:id="rId4"/>
    <p:sldId id="262" r:id="rId5"/>
    <p:sldId id="258" r:id="rId6"/>
    <p:sldId id="279" r:id="rId7"/>
    <p:sldId id="280" r:id="rId8"/>
    <p:sldId id="263" r:id="rId9"/>
    <p:sldId id="264" r:id="rId10"/>
    <p:sldId id="265" r:id="rId11"/>
    <p:sldId id="266" r:id="rId12"/>
    <p:sldId id="267" r:id="rId13"/>
    <p:sldId id="269" r:id="rId14"/>
    <p:sldId id="278" r:id="rId15"/>
    <p:sldId id="270" r:id="rId16"/>
    <p:sldId id="271" r:id="rId17"/>
    <p:sldId id="272" r:id="rId18"/>
    <p:sldId id="275" r:id="rId19"/>
    <p:sldId id="277"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C3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BA2ED-73CB-4007-B920-DFB416BE14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764BE2A-4B0D-48BA-A177-A71896C58842}">
      <dgm:prSet phldrT="[Текст]" custT="1"/>
      <dgm:spPr>
        <a:solidFill>
          <a:schemeClr val="accent1">
            <a:lumMod val="40000"/>
            <a:lumOff val="60000"/>
          </a:schemeClr>
        </a:solidFill>
      </dgm:spPr>
      <dgm:t>
        <a:bodyPr/>
        <a:lstStyle/>
        <a:p>
          <a:r>
            <a:rPr lang="ru-RU" sz="2000" b="0" dirty="0" smtClean="0">
              <a:solidFill>
                <a:schemeClr val="tx1"/>
              </a:solidFill>
              <a:latin typeface="Times New Roman" pitchFamily="18" charset="0"/>
              <a:cs typeface="Times New Roman" pitchFamily="18" charset="0"/>
            </a:rPr>
            <a:t>НОД по различным областям ОД</a:t>
          </a:r>
          <a:endParaRPr lang="ru-RU" sz="2000" b="0" dirty="0">
            <a:solidFill>
              <a:schemeClr val="tx1"/>
            </a:solidFill>
            <a:latin typeface="Times New Roman" pitchFamily="18" charset="0"/>
            <a:cs typeface="Times New Roman" pitchFamily="18" charset="0"/>
          </a:endParaRPr>
        </a:p>
      </dgm:t>
    </dgm:pt>
    <dgm:pt modelId="{9CD42D8A-93C8-4C6C-88F7-AB5DD00DD836}" type="parTrans" cxnId="{B871486C-E2FE-4E50-9D80-445AA586350E}">
      <dgm:prSet/>
      <dgm:spPr/>
      <dgm:t>
        <a:bodyPr/>
        <a:lstStyle/>
        <a:p>
          <a:endParaRPr lang="ru-RU"/>
        </a:p>
      </dgm:t>
    </dgm:pt>
    <dgm:pt modelId="{18F30406-F24D-4C7C-82B7-D54875AC4154}" type="sibTrans" cxnId="{B871486C-E2FE-4E50-9D80-445AA586350E}">
      <dgm:prSet/>
      <dgm:spPr/>
      <dgm:t>
        <a:bodyPr/>
        <a:lstStyle/>
        <a:p>
          <a:endParaRPr lang="ru-RU"/>
        </a:p>
      </dgm:t>
    </dgm:pt>
    <dgm:pt modelId="{A5DAD7AF-BAA5-4097-BD65-7931B74DCD7B}">
      <dgm:prSet phldrT="[Текст]" custT="1"/>
      <dgm:spPr>
        <a:solidFill>
          <a:schemeClr val="accent4">
            <a:lumMod val="40000"/>
            <a:lumOff val="60000"/>
          </a:schemeClr>
        </a:solidFill>
      </dgm:spPr>
      <dgm:t>
        <a:bodyPr/>
        <a:lstStyle/>
        <a:p>
          <a:r>
            <a:rPr lang="ru-RU" sz="2000" dirty="0" smtClean="0">
              <a:solidFill>
                <a:schemeClr val="tx1"/>
              </a:solidFill>
              <a:latin typeface="Times New Roman" pitchFamily="18" charset="0"/>
              <a:cs typeface="Times New Roman" pitchFamily="18" charset="0"/>
            </a:rPr>
            <a:t>Работа с родителями</a:t>
          </a:r>
          <a:endParaRPr lang="ru-RU" sz="2000" dirty="0">
            <a:solidFill>
              <a:schemeClr val="tx1"/>
            </a:solidFill>
            <a:latin typeface="Times New Roman" pitchFamily="18" charset="0"/>
            <a:cs typeface="Times New Roman" pitchFamily="18" charset="0"/>
          </a:endParaRPr>
        </a:p>
      </dgm:t>
    </dgm:pt>
    <dgm:pt modelId="{9F7D6594-2738-4926-9E01-87EDDD4E8715}" type="parTrans" cxnId="{8877158D-1C07-454D-BF07-4F039705A256}">
      <dgm:prSet/>
      <dgm:spPr/>
      <dgm:t>
        <a:bodyPr/>
        <a:lstStyle/>
        <a:p>
          <a:endParaRPr lang="ru-RU"/>
        </a:p>
      </dgm:t>
    </dgm:pt>
    <dgm:pt modelId="{0A75D1C9-586C-4FED-87D7-A3D5BF08AB69}" type="sibTrans" cxnId="{8877158D-1C07-454D-BF07-4F039705A256}">
      <dgm:prSet/>
      <dgm:spPr/>
      <dgm:t>
        <a:bodyPr/>
        <a:lstStyle/>
        <a:p>
          <a:endParaRPr lang="ru-RU"/>
        </a:p>
      </dgm:t>
    </dgm:pt>
    <dgm:pt modelId="{B750DCCC-FD47-42EC-A361-283C9AD68A78}">
      <dgm:prSet phldrT="[Текст]" custT="1"/>
      <dgm:spPr>
        <a:solidFill>
          <a:schemeClr val="accent5">
            <a:lumMod val="60000"/>
            <a:lumOff val="40000"/>
          </a:schemeClr>
        </a:solidFill>
      </dgm:spPr>
      <dgm:t>
        <a:bodyPr/>
        <a:lstStyle/>
        <a:p>
          <a:r>
            <a:rPr lang="ru-RU" sz="2000" dirty="0" smtClean="0">
              <a:solidFill>
                <a:schemeClr val="tx1"/>
              </a:solidFill>
              <a:latin typeface="Times New Roman" pitchFamily="18" charset="0"/>
              <a:cs typeface="Times New Roman" pitchFamily="18" charset="0"/>
            </a:rPr>
            <a:t>Индивидуальная работа с детьми</a:t>
          </a:r>
          <a:endParaRPr lang="ru-RU" sz="2000" dirty="0">
            <a:solidFill>
              <a:schemeClr val="tx1"/>
            </a:solidFill>
            <a:latin typeface="Times New Roman" pitchFamily="18" charset="0"/>
            <a:cs typeface="Times New Roman" pitchFamily="18" charset="0"/>
          </a:endParaRPr>
        </a:p>
      </dgm:t>
    </dgm:pt>
    <dgm:pt modelId="{98DB3222-391E-4391-A519-1B8332CB7EA6}" type="parTrans" cxnId="{F9F738B2-D42C-42EE-8EE6-7322CDF4666D}">
      <dgm:prSet/>
      <dgm:spPr/>
      <dgm:t>
        <a:bodyPr/>
        <a:lstStyle/>
        <a:p>
          <a:endParaRPr lang="ru-RU"/>
        </a:p>
      </dgm:t>
    </dgm:pt>
    <dgm:pt modelId="{5FF756C5-4C44-4F6E-83A1-E8331BEF11D5}" type="sibTrans" cxnId="{F9F738B2-D42C-42EE-8EE6-7322CDF4666D}">
      <dgm:prSet/>
      <dgm:spPr/>
      <dgm:t>
        <a:bodyPr/>
        <a:lstStyle/>
        <a:p>
          <a:endParaRPr lang="ru-RU"/>
        </a:p>
      </dgm:t>
    </dgm:pt>
    <dgm:pt modelId="{1FFC6982-0DDC-4DE5-B88D-BAD00987B517}">
      <dgm:prSet custT="1"/>
      <dgm:spPr>
        <a:solidFill>
          <a:schemeClr val="accent1">
            <a:lumMod val="40000"/>
            <a:lumOff val="60000"/>
          </a:schemeClr>
        </a:solidFill>
      </dgm:spPr>
      <dgm:t>
        <a:bodyPr/>
        <a:lstStyle/>
        <a:p>
          <a:r>
            <a:rPr lang="ru-RU" sz="2000" dirty="0" smtClean="0">
              <a:solidFill>
                <a:schemeClr val="tx1"/>
              </a:solidFill>
              <a:latin typeface="Times New Roman" pitchFamily="18" charset="0"/>
              <a:cs typeface="Times New Roman" pitchFamily="18" charset="0"/>
            </a:rPr>
            <a:t>Праздники и развлечения</a:t>
          </a:r>
          <a:endParaRPr lang="ru-RU" sz="2000" dirty="0">
            <a:solidFill>
              <a:schemeClr val="tx1"/>
            </a:solidFill>
            <a:latin typeface="Times New Roman" pitchFamily="18" charset="0"/>
            <a:cs typeface="Times New Roman" pitchFamily="18" charset="0"/>
          </a:endParaRPr>
        </a:p>
      </dgm:t>
    </dgm:pt>
    <dgm:pt modelId="{0FEFEB32-B5AD-421F-B1F0-004AD541FDFD}" type="parTrans" cxnId="{E551CFC5-2109-42FC-9005-86CCDA3EF098}">
      <dgm:prSet/>
      <dgm:spPr/>
      <dgm:t>
        <a:bodyPr/>
        <a:lstStyle/>
        <a:p>
          <a:endParaRPr lang="ru-RU"/>
        </a:p>
      </dgm:t>
    </dgm:pt>
    <dgm:pt modelId="{D11F71E0-920A-430D-9172-714C7701C03A}" type="sibTrans" cxnId="{E551CFC5-2109-42FC-9005-86CCDA3EF098}">
      <dgm:prSet/>
      <dgm:spPr/>
      <dgm:t>
        <a:bodyPr/>
        <a:lstStyle/>
        <a:p>
          <a:endParaRPr lang="ru-RU"/>
        </a:p>
      </dgm:t>
    </dgm:pt>
    <dgm:pt modelId="{08D17B43-AE16-4B5D-8258-7E632424E092}">
      <dgm:prSet custT="1"/>
      <dgm:spPr>
        <a:solidFill>
          <a:schemeClr val="accent6">
            <a:lumMod val="60000"/>
            <a:lumOff val="40000"/>
          </a:schemeClr>
        </a:solidFill>
      </dgm:spPr>
      <dgm:t>
        <a:bodyPr/>
        <a:lstStyle/>
        <a:p>
          <a:r>
            <a:rPr lang="ru-RU" sz="2000" dirty="0" smtClean="0">
              <a:solidFill>
                <a:schemeClr val="tx1"/>
              </a:solidFill>
              <a:latin typeface="Times New Roman" pitchFamily="18" charset="0"/>
              <a:cs typeface="Times New Roman" pitchFamily="18" charset="0"/>
            </a:rPr>
            <a:t>Кружковая работа</a:t>
          </a:r>
          <a:endParaRPr lang="ru-RU" sz="2000" dirty="0">
            <a:solidFill>
              <a:schemeClr val="tx1"/>
            </a:solidFill>
            <a:latin typeface="Times New Roman" pitchFamily="18" charset="0"/>
            <a:cs typeface="Times New Roman" pitchFamily="18" charset="0"/>
          </a:endParaRPr>
        </a:p>
      </dgm:t>
    </dgm:pt>
    <dgm:pt modelId="{CE21E9C3-2896-4F2B-A49D-AEE3D62AA672}" type="parTrans" cxnId="{C06382E5-348D-4B74-AB03-0CC667A4B078}">
      <dgm:prSet/>
      <dgm:spPr/>
      <dgm:t>
        <a:bodyPr/>
        <a:lstStyle/>
        <a:p>
          <a:endParaRPr lang="ru-RU"/>
        </a:p>
      </dgm:t>
    </dgm:pt>
    <dgm:pt modelId="{E60DBB51-257D-4C9A-A15B-B15ED31683CB}" type="sibTrans" cxnId="{C06382E5-348D-4B74-AB03-0CC667A4B078}">
      <dgm:prSet/>
      <dgm:spPr/>
      <dgm:t>
        <a:bodyPr/>
        <a:lstStyle/>
        <a:p>
          <a:endParaRPr lang="ru-RU"/>
        </a:p>
      </dgm:t>
    </dgm:pt>
    <dgm:pt modelId="{B92D35ED-DEAC-4C42-B690-FFAA2E9581D9}">
      <dgm:prSet custT="1"/>
      <dgm:spPr>
        <a:solidFill>
          <a:schemeClr val="bg1">
            <a:lumMod val="75000"/>
          </a:schemeClr>
        </a:solidFill>
      </dgm:spPr>
      <dgm:t>
        <a:bodyPr/>
        <a:lstStyle/>
        <a:p>
          <a:r>
            <a:rPr lang="ru-RU" sz="2000" dirty="0" smtClean="0">
              <a:solidFill>
                <a:schemeClr val="tx1"/>
              </a:solidFill>
              <a:latin typeface="Times New Roman" pitchFamily="18" charset="0"/>
              <a:cs typeface="Times New Roman" pitchFamily="18" charset="0"/>
            </a:rPr>
            <a:t> В</a:t>
          </a:r>
          <a:r>
            <a:rPr lang="ru-RU" sz="2000" baseline="0" dirty="0" smtClean="0">
              <a:solidFill>
                <a:schemeClr val="tx1"/>
              </a:solidFill>
              <a:latin typeface="Times New Roman" pitchFamily="18" charset="0"/>
              <a:cs typeface="Times New Roman" pitchFamily="18" charset="0"/>
            </a:rPr>
            <a:t> режиме дня</a:t>
          </a:r>
          <a:endParaRPr lang="ru-RU" sz="2000" dirty="0">
            <a:solidFill>
              <a:schemeClr val="tx1"/>
            </a:solidFill>
            <a:latin typeface="Times New Roman" pitchFamily="18" charset="0"/>
            <a:cs typeface="Times New Roman" pitchFamily="18" charset="0"/>
          </a:endParaRPr>
        </a:p>
      </dgm:t>
    </dgm:pt>
    <dgm:pt modelId="{5A715477-8C02-4CB7-B83B-1888475834AB}" type="parTrans" cxnId="{E67F3127-589C-4BF1-A1F1-2EB9513AD430}">
      <dgm:prSet/>
      <dgm:spPr/>
      <dgm:t>
        <a:bodyPr/>
        <a:lstStyle/>
        <a:p>
          <a:endParaRPr lang="ru-RU"/>
        </a:p>
      </dgm:t>
    </dgm:pt>
    <dgm:pt modelId="{941B6556-7A73-4F04-AA41-696536C6F292}" type="sibTrans" cxnId="{E67F3127-589C-4BF1-A1F1-2EB9513AD430}">
      <dgm:prSet/>
      <dgm:spPr/>
      <dgm:t>
        <a:bodyPr/>
        <a:lstStyle/>
        <a:p>
          <a:endParaRPr lang="ru-RU"/>
        </a:p>
      </dgm:t>
    </dgm:pt>
    <dgm:pt modelId="{DF426D21-F6A5-4774-94CE-E214B65F673C}">
      <dgm:prSet custT="1"/>
      <dgm:spPr>
        <a:solidFill>
          <a:schemeClr val="bg1">
            <a:lumMod val="75000"/>
          </a:schemeClr>
        </a:solidFill>
      </dgm:spPr>
      <dgm:t>
        <a:bodyPr/>
        <a:lstStyle/>
        <a:p>
          <a:r>
            <a:rPr lang="ru-RU" sz="2000" dirty="0" smtClean="0">
              <a:solidFill>
                <a:schemeClr val="tx1"/>
              </a:solidFill>
              <a:latin typeface="Times New Roman" pitchFamily="18" charset="0"/>
              <a:cs typeface="Times New Roman" pitchFamily="18" charset="0"/>
            </a:rPr>
            <a:t>Работа с педагогами</a:t>
          </a:r>
          <a:endParaRPr lang="ru-RU" sz="2000" dirty="0">
            <a:solidFill>
              <a:schemeClr val="tx1"/>
            </a:solidFill>
            <a:latin typeface="Times New Roman" pitchFamily="18" charset="0"/>
            <a:cs typeface="Times New Roman" pitchFamily="18" charset="0"/>
          </a:endParaRPr>
        </a:p>
      </dgm:t>
    </dgm:pt>
    <dgm:pt modelId="{61CCA05B-5CD6-4673-8C40-37C148FC7C0C}" type="parTrans" cxnId="{312E7D86-B61A-45B2-A19C-586EE2AC3B2B}">
      <dgm:prSet/>
      <dgm:spPr/>
      <dgm:t>
        <a:bodyPr/>
        <a:lstStyle/>
        <a:p>
          <a:endParaRPr lang="ru-RU"/>
        </a:p>
      </dgm:t>
    </dgm:pt>
    <dgm:pt modelId="{25FD9050-D5A9-49F3-A37B-418EC307644F}" type="sibTrans" cxnId="{312E7D86-B61A-45B2-A19C-586EE2AC3B2B}">
      <dgm:prSet/>
      <dgm:spPr/>
      <dgm:t>
        <a:bodyPr/>
        <a:lstStyle/>
        <a:p>
          <a:endParaRPr lang="ru-RU"/>
        </a:p>
      </dgm:t>
    </dgm:pt>
    <dgm:pt modelId="{77868186-DBA6-404B-9AA1-E545D38DBE10}" type="pres">
      <dgm:prSet presAssocID="{D97BA2ED-73CB-4007-B920-DFB416BE1447}" presName="linear" presStyleCnt="0">
        <dgm:presLayoutVars>
          <dgm:dir/>
          <dgm:animLvl val="lvl"/>
          <dgm:resizeHandles val="exact"/>
        </dgm:presLayoutVars>
      </dgm:prSet>
      <dgm:spPr/>
      <dgm:t>
        <a:bodyPr/>
        <a:lstStyle/>
        <a:p>
          <a:endParaRPr lang="ru-RU"/>
        </a:p>
      </dgm:t>
    </dgm:pt>
    <dgm:pt modelId="{CAEE17CB-1CCB-4F59-8A72-A734F96EB99F}" type="pres">
      <dgm:prSet presAssocID="{2764BE2A-4B0D-48BA-A177-A71896C58842}" presName="parentLin" presStyleCnt="0"/>
      <dgm:spPr/>
    </dgm:pt>
    <dgm:pt modelId="{0648A284-B396-44BC-9340-3700A0B3727A}" type="pres">
      <dgm:prSet presAssocID="{2764BE2A-4B0D-48BA-A177-A71896C58842}" presName="parentLeftMargin" presStyleLbl="node1" presStyleIdx="0" presStyleCnt="7"/>
      <dgm:spPr/>
      <dgm:t>
        <a:bodyPr/>
        <a:lstStyle/>
        <a:p>
          <a:endParaRPr lang="ru-RU"/>
        </a:p>
      </dgm:t>
    </dgm:pt>
    <dgm:pt modelId="{4F45940A-9E8C-4235-8A25-0CD4732EC451}" type="pres">
      <dgm:prSet presAssocID="{2764BE2A-4B0D-48BA-A177-A71896C58842}" presName="parentText" presStyleLbl="node1" presStyleIdx="0" presStyleCnt="7">
        <dgm:presLayoutVars>
          <dgm:chMax val="0"/>
          <dgm:bulletEnabled val="1"/>
        </dgm:presLayoutVars>
      </dgm:prSet>
      <dgm:spPr/>
      <dgm:t>
        <a:bodyPr/>
        <a:lstStyle/>
        <a:p>
          <a:endParaRPr lang="ru-RU"/>
        </a:p>
      </dgm:t>
    </dgm:pt>
    <dgm:pt modelId="{EAF541FE-DC6B-46AA-B509-5B2B456DF031}" type="pres">
      <dgm:prSet presAssocID="{2764BE2A-4B0D-48BA-A177-A71896C58842}" presName="negativeSpace" presStyleCnt="0"/>
      <dgm:spPr/>
    </dgm:pt>
    <dgm:pt modelId="{7FDC7387-636E-4D04-932F-2940D7962B32}" type="pres">
      <dgm:prSet presAssocID="{2764BE2A-4B0D-48BA-A177-A71896C58842}" presName="childText" presStyleLbl="conFgAcc1" presStyleIdx="0" presStyleCnt="7">
        <dgm:presLayoutVars>
          <dgm:bulletEnabled val="1"/>
        </dgm:presLayoutVars>
      </dgm:prSet>
      <dgm:spPr/>
    </dgm:pt>
    <dgm:pt modelId="{152D88F0-182A-48C3-8997-07C953A7137F}" type="pres">
      <dgm:prSet presAssocID="{18F30406-F24D-4C7C-82B7-D54875AC4154}" presName="spaceBetweenRectangles" presStyleCnt="0"/>
      <dgm:spPr/>
    </dgm:pt>
    <dgm:pt modelId="{D942B8BD-8B69-4B35-8C74-7B24BB1E00D6}" type="pres">
      <dgm:prSet presAssocID="{A5DAD7AF-BAA5-4097-BD65-7931B74DCD7B}" presName="parentLin" presStyleCnt="0"/>
      <dgm:spPr/>
    </dgm:pt>
    <dgm:pt modelId="{7FC1B8BE-9EA0-4215-9561-D30EDFBCBC53}" type="pres">
      <dgm:prSet presAssocID="{A5DAD7AF-BAA5-4097-BD65-7931B74DCD7B}" presName="parentLeftMargin" presStyleLbl="node1" presStyleIdx="0" presStyleCnt="7"/>
      <dgm:spPr/>
      <dgm:t>
        <a:bodyPr/>
        <a:lstStyle/>
        <a:p>
          <a:endParaRPr lang="ru-RU"/>
        </a:p>
      </dgm:t>
    </dgm:pt>
    <dgm:pt modelId="{BEE6F824-4767-42CF-A6F9-1FF2014B4755}" type="pres">
      <dgm:prSet presAssocID="{A5DAD7AF-BAA5-4097-BD65-7931B74DCD7B}" presName="parentText" presStyleLbl="node1" presStyleIdx="1" presStyleCnt="7">
        <dgm:presLayoutVars>
          <dgm:chMax val="0"/>
          <dgm:bulletEnabled val="1"/>
        </dgm:presLayoutVars>
      </dgm:prSet>
      <dgm:spPr/>
      <dgm:t>
        <a:bodyPr/>
        <a:lstStyle/>
        <a:p>
          <a:endParaRPr lang="ru-RU"/>
        </a:p>
      </dgm:t>
    </dgm:pt>
    <dgm:pt modelId="{E4709AF5-EDA1-46FB-B5E4-F6BCF69D570C}" type="pres">
      <dgm:prSet presAssocID="{A5DAD7AF-BAA5-4097-BD65-7931B74DCD7B}" presName="negativeSpace" presStyleCnt="0"/>
      <dgm:spPr/>
    </dgm:pt>
    <dgm:pt modelId="{8C847225-5930-4AF5-863F-917E3A9D679B}" type="pres">
      <dgm:prSet presAssocID="{A5DAD7AF-BAA5-4097-BD65-7931B74DCD7B}" presName="childText" presStyleLbl="conFgAcc1" presStyleIdx="1" presStyleCnt="7">
        <dgm:presLayoutVars>
          <dgm:bulletEnabled val="1"/>
        </dgm:presLayoutVars>
      </dgm:prSet>
      <dgm:spPr/>
    </dgm:pt>
    <dgm:pt modelId="{98A7301F-29B2-403C-934C-BD15823A6C65}" type="pres">
      <dgm:prSet presAssocID="{0A75D1C9-586C-4FED-87D7-A3D5BF08AB69}" presName="spaceBetweenRectangles" presStyleCnt="0"/>
      <dgm:spPr/>
    </dgm:pt>
    <dgm:pt modelId="{E204BD30-772B-45D7-ADDB-3CC4040257A4}" type="pres">
      <dgm:prSet presAssocID="{DF426D21-F6A5-4774-94CE-E214B65F673C}" presName="parentLin" presStyleCnt="0"/>
      <dgm:spPr/>
    </dgm:pt>
    <dgm:pt modelId="{36A803BC-D211-4741-8B52-D1939E2E143E}" type="pres">
      <dgm:prSet presAssocID="{DF426D21-F6A5-4774-94CE-E214B65F673C}" presName="parentLeftMargin" presStyleLbl="node1" presStyleIdx="1" presStyleCnt="7"/>
      <dgm:spPr/>
      <dgm:t>
        <a:bodyPr/>
        <a:lstStyle/>
        <a:p>
          <a:endParaRPr lang="ru-RU"/>
        </a:p>
      </dgm:t>
    </dgm:pt>
    <dgm:pt modelId="{D9CF2847-E16C-4139-919E-26F8FE994BA8}" type="pres">
      <dgm:prSet presAssocID="{DF426D21-F6A5-4774-94CE-E214B65F673C}" presName="parentText" presStyleLbl="node1" presStyleIdx="2" presStyleCnt="7">
        <dgm:presLayoutVars>
          <dgm:chMax val="0"/>
          <dgm:bulletEnabled val="1"/>
        </dgm:presLayoutVars>
      </dgm:prSet>
      <dgm:spPr/>
      <dgm:t>
        <a:bodyPr/>
        <a:lstStyle/>
        <a:p>
          <a:endParaRPr lang="ru-RU"/>
        </a:p>
      </dgm:t>
    </dgm:pt>
    <dgm:pt modelId="{652E6651-2C0F-4719-B1E1-B245CBB5C53C}" type="pres">
      <dgm:prSet presAssocID="{DF426D21-F6A5-4774-94CE-E214B65F673C}" presName="negativeSpace" presStyleCnt="0"/>
      <dgm:spPr/>
    </dgm:pt>
    <dgm:pt modelId="{DD80FD7A-CBB1-4C33-BDC2-102123AC9E57}" type="pres">
      <dgm:prSet presAssocID="{DF426D21-F6A5-4774-94CE-E214B65F673C}" presName="childText" presStyleLbl="conFgAcc1" presStyleIdx="2" presStyleCnt="7">
        <dgm:presLayoutVars>
          <dgm:bulletEnabled val="1"/>
        </dgm:presLayoutVars>
      </dgm:prSet>
      <dgm:spPr/>
    </dgm:pt>
    <dgm:pt modelId="{EB3D3C0A-A57C-4FE5-89CC-6F886512F94D}" type="pres">
      <dgm:prSet presAssocID="{25FD9050-D5A9-49F3-A37B-418EC307644F}" presName="spaceBetweenRectangles" presStyleCnt="0"/>
      <dgm:spPr/>
    </dgm:pt>
    <dgm:pt modelId="{9A30AC6C-20FD-408A-89C7-D71FA24CC82B}" type="pres">
      <dgm:prSet presAssocID="{B750DCCC-FD47-42EC-A361-283C9AD68A78}" presName="parentLin" presStyleCnt="0"/>
      <dgm:spPr/>
    </dgm:pt>
    <dgm:pt modelId="{C90219A9-4655-4D75-8978-7125C2C95182}" type="pres">
      <dgm:prSet presAssocID="{B750DCCC-FD47-42EC-A361-283C9AD68A78}" presName="parentLeftMargin" presStyleLbl="node1" presStyleIdx="2" presStyleCnt="7"/>
      <dgm:spPr/>
      <dgm:t>
        <a:bodyPr/>
        <a:lstStyle/>
        <a:p>
          <a:endParaRPr lang="ru-RU"/>
        </a:p>
      </dgm:t>
    </dgm:pt>
    <dgm:pt modelId="{48D8A160-9E0A-4F08-B70C-3D3D8DB01F61}" type="pres">
      <dgm:prSet presAssocID="{B750DCCC-FD47-42EC-A361-283C9AD68A78}" presName="parentText" presStyleLbl="node1" presStyleIdx="3" presStyleCnt="7" custLinFactNeighborX="9369" custLinFactNeighborY="-105">
        <dgm:presLayoutVars>
          <dgm:chMax val="0"/>
          <dgm:bulletEnabled val="1"/>
        </dgm:presLayoutVars>
      </dgm:prSet>
      <dgm:spPr/>
      <dgm:t>
        <a:bodyPr/>
        <a:lstStyle/>
        <a:p>
          <a:endParaRPr lang="ru-RU"/>
        </a:p>
      </dgm:t>
    </dgm:pt>
    <dgm:pt modelId="{1A23C57A-86BA-44A4-962E-B89534F726CF}" type="pres">
      <dgm:prSet presAssocID="{B750DCCC-FD47-42EC-A361-283C9AD68A78}" presName="negativeSpace" presStyleCnt="0"/>
      <dgm:spPr/>
    </dgm:pt>
    <dgm:pt modelId="{9B5BD03F-2CE0-4814-883A-D732BDDBCD68}" type="pres">
      <dgm:prSet presAssocID="{B750DCCC-FD47-42EC-A361-283C9AD68A78}" presName="childText" presStyleLbl="conFgAcc1" presStyleIdx="3" presStyleCnt="7">
        <dgm:presLayoutVars>
          <dgm:bulletEnabled val="1"/>
        </dgm:presLayoutVars>
      </dgm:prSet>
      <dgm:spPr/>
    </dgm:pt>
    <dgm:pt modelId="{B0730EF4-1451-4C0E-89D3-465235DE9447}" type="pres">
      <dgm:prSet presAssocID="{5FF756C5-4C44-4F6E-83A1-E8331BEF11D5}" presName="spaceBetweenRectangles" presStyleCnt="0"/>
      <dgm:spPr/>
    </dgm:pt>
    <dgm:pt modelId="{55953420-77D4-4558-8309-6E05935046A6}" type="pres">
      <dgm:prSet presAssocID="{1FFC6982-0DDC-4DE5-B88D-BAD00987B517}" presName="parentLin" presStyleCnt="0"/>
      <dgm:spPr/>
    </dgm:pt>
    <dgm:pt modelId="{AC022229-D6DA-4CFD-BBA3-C04DB0574063}" type="pres">
      <dgm:prSet presAssocID="{1FFC6982-0DDC-4DE5-B88D-BAD00987B517}" presName="parentLeftMargin" presStyleLbl="node1" presStyleIdx="3" presStyleCnt="7"/>
      <dgm:spPr/>
      <dgm:t>
        <a:bodyPr/>
        <a:lstStyle/>
        <a:p>
          <a:endParaRPr lang="ru-RU"/>
        </a:p>
      </dgm:t>
    </dgm:pt>
    <dgm:pt modelId="{AD1A1683-C8C1-4335-8D1A-CA7659355B4E}" type="pres">
      <dgm:prSet presAssocID="{1FFC6982-0DDC-4DE5-B88D-BAD00987B517}" presName="parentText" presStyleLbl="node1" presStyleIdx="4" presStyleCnt="7">
        <dgm:presLayoutVars>
          <dgm:chMax val="0"/>
          <dgm:bulletEnabled val="1"/>
        </dgm:presLayoutVars>
      </dgm:prSet>
      <dgm:spPr/>
      <dgm:t>
        <a:bodyPr/>
        <a:lstStyle/>
        <a:p>
          <a:endParaRPr lang="ru-RU"/>
        </a:p>
      </dgm:t>
    </dgm:pt>
    <dgm:pt modelId="{01939EA0-9AC1-4FB5-A043-958112FF6AEE}" type="pres">
      <dgm:prSet presAssocID="{1FFC6982-0DDC-4DE5-B88D-BAD00987B517}" presName="negativeSpace" presStyleCnt="0"/>
      <dgm:spPr/>
    </dgm:pt>
    <dgm:pt modelId="{8F079DCE-0A88-4CAB-8E2A-7D5FCAF4F885}" type="pres">
      <dgm:prSet presAssocID="{1FFC6982-0DDC-4DE5-B88D-BAD00987B517}" presName="childText" presStyleLbl="conFgAcc1" presStyleIdx="4" presStyleCnt="7">
        <dgm:presLayoutVars>
          <dgm:bulletEnabled val="1"/>
        </dgm:presLayoutVars>
      </dgm:prSet>
      <dgm:spPr/>
    </dgm:pt>
    <dgm:pt modelId="{BB0AFD89-DB21-4251-A8F3-5B4B2A72B86A}" type="pres">
      <dgm:prSet presAssocID="{D11F71E0-920A-430D-9172-714C7701C03A}" presName="spaceBetweenRectangles" presStyleCnt="0"/>
      <dgm:spPr/>
    </dgm:pt>
    <dgm:pt modelId="{E8C2D0C6-6B73-497B-B4C7-9294C48ED220}" type="pres">
      <dgm:prSet presAssocID="{08D17B43-AE16-4B5D-8258-7E632424E092}" presName="parentLin" presStyleCnt="0"/>
      <dgm:spPr/>
    </dgm:pt>
    <dgm:pt modelId="{CDACA3B1-0021-4AAE-A308-A43C33DFB490}" type="pres">
      <dgm:prSet presAssocID="{08D17B43-AE16-4B5D-8258-7E632424E092}" presName="parentLeftMargin" presStyleLbl="node1" presStyleIdx="4" presStyleCnt="7"/>
      <dgm:spPr/>
      <dgm:t>
        <a:bodyPr/>
        <a:lstStyle/>
        <a:p>
          <a:endParaRPr lang="ru-RU"/>
        </a:p>
      </dgm:t>
    </dgm:pt>
    <dgm:pt modelId="{42663AB7-CA79-421F-924A-8E693B0EC6E8}" type="pres">
      <dgm:prSet presAssocID="{08D17B43-AE16-4B5D-8258-7E632424E092}" presName="parentText" presStyleLbl="node1" presStyleIdx="5" presStyleCnt="7" custLinFactNeighborX="9369" custLinFactNeighborY="2364">
        <dgm:presLayoutVars>
          <dgm:chMax val="0"/>
          <dgm:bulletEnabled val="1"/>
        </dgm:presLayoutVars>
      </dgm:prSet>
      <dgm:spPr/>
      <dgm:t>
        <a:bodyPr/>
        <a:lstStyle/>
        <a:p>
          <a:endParaRPr lang="ru-RU"/>
        </a:p>
      </dgm:t>
    </dgm:pt>
    <dgm:pt modelId="{1F16053C-A3F5-4DAF-BA65-A4C7453847FB}" type="pres">
      <dgm:prSet presAssocID="{08D17B43-AE16-4B5D-8258-7E632424E092}" presName="negativeSpace" presStyleCnt="0"/>
      <dgm:spPr/>
    </dgm:pt>
    <dgm:pt modelId="{0343F5AB-4D35-4A39-B2BC-2EDB083D9B09}" type="pres">
      <dgm:prSet presAssocID="{08D17B43-AE16-4B5D-8258-7E632424E092}" presName="childText" presStyleLbl="conFgAcc1" presStyleIdx="5" presStyleCnt="7">
        <dgm:presLayoutVars>
          <dgm:bulletEnabled val="1"/>
        </dgm:presLayoutVars>
      </dgm:prSet>
      <dgm:spPr/>
    </dgm:pt>
    <dgm:pt modelId="{F4F30E11-0267-4FE5-A86D-5BD170352C46}" type="pres">
      <dgm:prSet presAssocID="{E60DBB51-257D-4C9A-A15B-B15ED31683CB}" presName="spaceBetweenRectangles" presStyleCnt="0"/>
      <dgm:spPr/>
    </dgm:pt>
    <dgm:pt modelId="{096F4403-978C-48EA-AC5B-D16CD50B76B0}" type="pres">
      <dgm:prSet presAssocID="{B92D35ED-DEAC-4C42-B690-FFAA2E9581D9}" presName="parentLin" presStyleCnt="0"/>
      <dgm:spPr/>
    </dgm:pt>
    <dgm:pt modelId="{0C376135-D961-4E67-918D-49C982330696}" type="pres">
      <dgm:prSet presAssocID="{B92D35ED-DEAC-4C42-B690-FFAA2E9581D9}" presName="parentLeftMargin" presStyleLbl="node1" presStyleIdx="5" presStyleCnt="7"/>
      <dgm:spPr/>
      <dgm:t>
        <a:bodyPr/>
        <a:lstStyle/>
        <a:p>
          <a:endParaRPr lang="ru-RU"/>
        </a:p>
      </dgm:t>
    </dgm:pt>
    <dgm:pt modelId="{3A48B61C-B4E6-4C53-9D7B-9233F7E66014}" type="pres">
      <dgm:prSet presAssocID="{B92D35ED-DEAC-4C42-B690-FFAA2E9581D9}" presName="parentText" presStyleLbl="node1" presStyleIdx="6" presStyleCnt="7">
        <dgm:presLayoutVars>
          <dgm:chMax val="0"/>
          <dgm:bulletEnabled val="1"/>
        </dgm:presLayoutVars>
      </dgm:prSet>
      <dgm:spPr/>
      <dgm:t>
        <a:bodyPr/>
        <a:lstStyle/>
        <a:p>
          <a:endParaRPr lang="ru-RU"/>
        </a:p>
      </dgm:t>
    </dgm:pt>
    <dgm:pt modelId="{75A72B17-0A6F-4E47-948F-B87D8DC7C2AA}" type="pres">
      <dgm:prSet presAssocID="{B92D35ED-DEAC-4C42-B690-FFAA2E9581D9}" presName="negativeSpace" presStyleCnt="0"/>
      <dgm:spPr/>
    </dgm:pt>
    <dgm:pt modelId="{A57444F4-0755-4818-8151-090D2A269B70}" type="pres">
      <dgm:prSet presAssocID="{B92D35ED-DEAC-4C42-B690-FFAA2E9581D9}" presName="childText" presStyleLbl="conFgAcc1" presStyleIdx="6" presStyleCnt="7">
        <dgm:presLayoutVars>
          <dgm:bulletEnabled val="1"/>
        </dgm:presLayoutVars>
      </dgm:prSet>
      <dgm:spPr/>
    </dgm:pt>
  </dgm:ptLst>
  <dgm:cxnLst>
    <dgm:cxn modelId="{C06382E5-348D-4B74-AB03-0CC667A4B078}" srcId="{D97BA2ED-73CB-4007-B920-DFB416BE1447}" destId="{08D17B43-AE16-4B5D-8258-7E632424E092}" srcOrd="5" destOrd="0" parTransId="{CE21E9C3-2896-4F2B-A49D-AEE3D62AA672}" sibTransId="{E60DBB51-257D-4C9A-A15B-B15ED31683CB}"/>
    <dgm:cxn modelId="{363FA4C5-C62A-422E-A2EC-60102DCCBEC8}" type="presOf" srcId="{DF426D21-F6A5-4774-94CE-E214B65F673C}" destId="{D9CF2847-E16C-4139-919E-26F8FE994BA8}" srcOrd="1" destOrd="0" presId="urn:microsoft.com/office/officeart/2005/8/layout/list1"/>
    <dgm:cxn modelId="{7D8A9F5F-F27B-4ED4-9DC9-39A7EF3724A4}" type="presOf" srcId="{B92D35ED-DEAC-4C42-B690-FFAA2E9581D9}" destId="{0C376135-D961-4E67-918D-49C982330696}" srcOrd="0" destOrd="0" presId="urn:microsoft.com/office/officeart/2005/8/layout/list1"/>
    <dgm:cxn modelId="{F9F738B2-D42C-42EE-8EE6-7322CDF4666D}" srcId="{D97BA2ED-73CB-4007-B920-DFB416BE1447}" destId="{B750DCCC-FD47-42EC-A361-283C9AD68A78}" srcOrd="3" destOrd="0" parTransId="{98DB3222-391E-4391-A519-1B8332CB7EA6}" sibTransId="{5FF756C5-4C44-4F6E-83A1-E8331BEF11D5}"/>
    <dgm:cxn modelId="{74A0BEC6-3B7F-4A23-90BE-9C024B580F06}" type="presOf" srcId="{A5DAD7AF-BAA5-4097-BD65-7931B74DCD7B}" destId="{BEE6F824-4767-42CF-A6F9-1FF2014B4755}" srcOrd="1" destOrd="0" presId="urn:microsoft.com/office/officeart/2005/8/layout/list1"/>
    <dgm:cxn modelId="{29BC9D0F-F9BB-4D92-985F-33445124881C}" type="presOf" srcId="{B92D35ED-DEAC-4C42-B690-FFAA2E9581D9}" destId="{3A48B61C-B4E6-4C53-9D7B-9233F7E66014}" srcOrd="1" destOrd="0" presId="urn:microsoft.com/office/officeart/2005/8/layout/list1"/>
    <dgm:cxn modelId="{AB7D5B9D-C476-4336-A563-2FCB313529C2}" type="presOf" srcId="{1FFC6982-0DDC-4DE5-B88D-BAD00987B517}" destId="{AC022229-D6DA-4CFD-BBA3-C04DB0574063}" srcOrd="0" destOrd="0" presId="urn:microsoft.com/office/officeart/2005/8/layout/list1"/>
    <dgm:cxn modelId="{10B363E4-469C-4FC2-8116-2365ED7BB2C2}" type="presOf" srcId="{2764BE2A-4B0D-48BA-A177-A71896C58842}" destId="{4F45940A-9E8C-4235-8A25-0CD4732EC451}" srcOrd="1" destOrd="0" presId="urn:microsoft.com/office/officeart/2005/8/layout/list1"/>
    <dgm:cxn modelId="{B871486C-E2FE-4E50-9D80-445AA586350E}" srcId="{D97BA2ED-73CB-4007-B920-DFB416BE1447}" destId="{2764BE2A-4B0D-48BA-A177-A71896C58842}" srcOrd="0" destOrd="0" parTransId="{9CD42D8A-93C8-4C6C-88F7-AB5DD00DD836}" sibTransId="{18F30406-F24D-4C7C-82B7-D54875AC4154}"/>
    <dgm:cxn modelId="{E551CFC5-2109-42FC-9005-86CCDA3EF098}" srcId="{D97BA2ED-73CB-4007-B920-DFB416BE1447}" destId="{1FFC6982-0DDC-4DE5-B88D-BAD00987B517}" srcOrd="4" destOrd="0" parTransId="{0FEFEB32-B5AD-421F-B1F0-004AD541FDFD}" sibTransId="{D11F71E0-920A-430D-9172-714C7701C03A}"/>
    <dgm:cxn modelId="{312E7D86-B61A-45B2-A19C-586EE2AC3B2B}" srcId="{D97BA2ED-73CB-4007-B920-DFB416BE1447}" destId="{DF426D21-F6A5-4774-94CE-E214B65F673C}" srcOrd="2" destOrd="0" parTransId="{61CCA05B-5CD6-4673-8C40-37C148FC7C0C}" sibTransId="{25FD9050-D5A9-49F3-A37B-418EC307644F}"/>
    <dgm:cxn modelId="{1F3025F9-FDDE-4073-94DC-EC13DF8D9DFF}" type="presOf" srcId="{DF426D21-F6A5-4774-94CE-E214B65F673C}" destId="{36A803BC-D211-4741-8B52-D1939E2E143E}" srcOrd="0" destOrd="0" presId="urn:microsoft.com/office/officeart/2005/8/layout/list1"/>
    <dgm:cxn modelId="{F029938F-F584-4608-8CB1-929CAE1555E9}" type="presOf" srcId="{08D17B43-AE16-4B5D-8258-7E632424E092}" destId="{CDACA3B1-0021-4AAE-A308-A43C33DFB490}" srcOrd="0" destOrd="0" presId="urn:microsoft.com/office/officeart/2005/8/layout/list1"/>
    <dgm:cxn modelId="{3C3D43A6-7597-41EB-829B-AD749B77756F}" type="presOf" srcId="{1FFC6982-0DDC-4DE5-B88D-BAD00987B517}" destId="{AD1A1683-C8C1-4335-8D1A-CA7659355B4E}" srcOrd="1" destOrd="0" presId="urn:microsoft.com/office/officeart/2005/8/layout/list1"/>
    <dgm:cxn modelId="{61DDB9F5-CB91-4C48-84E1-C5EC41E6D85F}" type="presOf" srcId="{D97BA2ED-73CB-4007-B920-DFB416BE1447}" destId="{77868186-DBA6-404B-9AA1-E545D38DBE10}" srcOrd="0" destOrd="0" presId="urn:microsoft.com/office/officeart/2005/8/layout/list1"/>
    <dgm:cxn modelId="{E67F3127-589C-4BF1-A1F1-2EB9513AD430}" srcId="{D97BA2ED-73CB-4007-B920-DFB416BE1447}" destId="{B92D35ED-DEAC-4C42-B690-FFAA2E9581D9}" srcOrd="6" destOrd="0" parTransId="{5A715477-8C02-4CB7-B83B-1888475834AB}" sibTransId="{941B6556-7A73-4F04-AA41-696536C6F292}"/>
    <dgm:cxn modelId="{255A2B79-17B3-4490-8B87-9478AA6C529A}" type="presOf" srcId="{A5DAD7AF-BAA5-4097-BD65-7931B74DCD7B}" destId="{7FC1B8BE-9EA0-4215-9561-D30EDFBCBC53}" srcOrd="0" destOrd="0" presId="urn:microsoft.com/office/officeart/2005/8/layout/list1"/>
    <dgm:cxn modelId="{3B19252C-4FD3-41BD-A4A3-B3876EADAF39}" type="presOf" srcId="{B750DCCC-FD47-42EC-A361-283C9AD68A78}" destId="{48D8A160-9E0A-4F08-B70C-3D3D8DB01F61}" srcOrd="1" destOrd="0" presId="urn:microsoft.com/office/officeart/2005/8/layout/list1"/>
    <dgm:cxn modelId="{51DB8239-9F54-4056-BD1E-96DD96625FDC}" type="presOf" srcId="{08D17B43-AE16-4B5D-8258-7E632424E092}" destId="{42663AB7-CA79-421F-924A-8E693B0EC6E8}" srcOrd="1" destOrd="0" presId="urn:microsoft.com/office/officeart/2005/8/layout/list1"/>
    <dgm:cxn modelId="{DF2CEB23-A5B1-476B-8026-D47D2576BA32}" type="presOf" srcId="{B750DCCC-FD47-42EC-A361-283C9AD68A78}" destId="{C90219A9-4655-4D75-8978-7125C2C95182}" srcOrd="0" destOrd="0" presId="urn:microsoft.com/office/officeart/2005/8/layout/list1"/>
    <dgm:cxn modelId="{7BFEDA3D-ACE1-430C-A2E0-568D594A6C35}" type="presOf" srcId="{2764BE2A-4B0D-48BA-A177-A71896C58842}" destId="{0648A284-B396-44BC-9340-3700A0B3727A}" srcOrd="0" destOrd="0" presId="urn:microsoft.com/office/officeart/2005/8/layout/list1"/>
    <dgm:cxn modelId="{8877158D-1C07-454D-BF07-4F039705A256}" srcId="{D97BA2ED-73CB-4007-B920-DFB416BE1447}" destId="{A5DAD7AF-BAA5-4097-BD65-7931B74DCD7B}" srcOrd="1" destOrd="0" parTransId="{9F7D6594-2738-4926-9E01-87EDDD4E8715}" sibTransId="{0A75D1C9-586C-4FED-87D7-A3D5BF08AB69}"/>
    <dgm:cxn modelId="{4CB19786-40F8-4A16-B3A7-F7447B70DB27}" type="presParOf" srcId="{77868186-DBA6-404B-9AA1-E545D38DBE10}" destId="{CAEE17CB-1CCB-4F59-8A72-A734F96EB99F}" srcOrd="0" destOrd="0" presId="urn:microsoft.com/office/officeart/2005/8/layout/list1"/>
    <dgm:cxn modelId="{02FB0378-BC6C-486E-9CD9-46A6235C01FA}" type="presParOf" srcId="{CAEE17CB-1CCB-4F59-8A72-A734F96EB99F}" destId="{0648A284-B396-44BC-9340-3700A0B3727A}" srcOrd="0" destOrd="0" presId="urn:microsoft.com/office/officeart/2005/8/layout/list1"/>
    <dgm:cxn modelId="{A4E090D6-7784-4DA2-A29F-9C837E9BF588}" type="presParOf" srcId="{CAEE17CB-1CCB-4F59-8A72-A734F96EB99F}" destId="{4F45940A-9E8C-4235-8A25-0CD4732EC451}" srcOrd="1" destOrd="0" presId="urn:microsoft.com/office/officeart/2005/8/layout/list1"/>
    <dgm:cxn modelId="{B5E8098B-F1D0-4064-9FA4-2745E08548D2}" type="presParOf" srcId="{77868186-DBA6-404B-9AA1-E545D38DBE10}" destId="{EAF541FE-DC6B-46AA-B509-5B2B456DF031}" srcOrd="1" destOrd="0" presId="urn:microsoft.com/office/officeart/2005/8/layout/list1"/>
    <dgm:cxn modelId="{87DEE6B4-F551-4F85-829B-54E9DB736B0D}" type="presParOf" srcId="{77868186-DBA6-404B-9AA1-E545D38DBE10}" destId="{7FDC7387-636E-4D04-932F-2940D7962B32}" srcOrd="2" destOrd="0" presId="urn:microsoft.com/office/officeart/2005/8/layout/list1"/>
    <dgm:cxn modelId="{A02D94E6-51AC-48A7-B17F-01F0A99D3604}" type="presParOf" srcId="{77868186-DBA6-404B-9AA1-E545D38DBE10}" destId="{152D88F0-182A-48C3-8997-07C953A7137F}" srcOrd="3" destOrd="0" presId="urn:microsoft.com/office/officeart/2005/8/layout/list1"/>
    <dgm:cxn modelId="{055062D6-D6C3-4489-82F2-7826C308A7D9}" type="presParOf" srcId="{77868186-DBA6-404B-9AA1-E545D38DBE10}" destId="{D942B8BD-8B69-4B35-8C74-7B24BB1E00D6}" srcOrd="4" destOrd="0" presId="urn:microsoft.com/office/officeart/2005/8/layout/list1"/>
    <dgm:cxn modelId="{8276671B-D3D5-4C7E-8438-32769F00DC4C}" type="presParOf" srcId="{D942B8BD-8B69-4B35-8C74-7B24BB1E00D6}" destId="{7FC1B8BE-9EA0-4215-9561-D30EDFBCBC53}" srcOrd="0" destOrd="0" presId="urn:microsoft.com/office/officeart/2005/8/layout/list1"/>
    <dgm:cxn modelId="{288E68CD-4609-417A-BE87-4A80085D7EC0}" type="presParOf" srcId="{D942B8BD-8B69-4B35-8C74-7B24BB1E00D6}" destId="{BEE6F824-4767-42CF-A6F9-1FF2014B4755}" srcOrd="1" destOrd="0" presId="urn:microsoft.com/office/officeart/2005/8/layout/list1"/>
    <dgm:cxn modelId="{D082EA61-976F-4C3F-AFEB-BD4F60671BED}" type="presParOf" srcId="{77868186-DBA6-404B-9AA1-E545D38DBE10}" destId="{E4709AF5-EDA1-46FB-B5E4-F6BCF69D570C}" srcOrd="5" destOrd="0" presId="urn:microsoft.com/office/officeart/2005/8/layout/list1"/>
    <dgm:cxn modelId="{FB04C57A-9811-435B-ACFC-D052DEA7EF31}" type="presParOf" srcId="{77868186-DBA6-404B-9AA1-E545D38DBE10}" destId="{8C847225-5930-4AF5-863F-917E3A9D679B}" srcOrd="6" destOrd="0" presId="urn:microsoft.com/office/officeart/2005/8/layout/list1"/>
    <dgm:cxn modelId="{6AEBB81D-AA5E-406C-B749-41148B317F7E}" type="presParOf" srcId="{77868186-DBA6-404B-9AA1-E545D38DBE10}" destId="{98A7301F-29B2-403C-934C-BD15823A6C65}" srcOrd="7" destOrd="0" presId="urn:microsoft.com/office/officeart/2005/8/layout/list1"/>
    <dgm:cxn modelId="{EA702091-EBDF-41F3-B3B8-61693B7FA23A}" type="presParOf" srcId="{77868186-DBA6-404B-9AA1-E545D38DBE10}" destId="{E204BD30-772B-45D7-ADDB-3CC4040257A4}" srcOrd="8" destOrd="0" presId="urn:microsoft.com/office/officeart/2005/8/layout/list1"/>
    <dgm:cxn modelId="{214D8418-4BD0-489B-811C-BB48A98BDC95}" type="presParOf" srcId="{E204BD30-772B-45D7-ADDB-3CC4040257A4}" destId="{36A803BC-D211-4741-8B52-D1939E2E143E}" srcOrd="0" destOrd="0" presId="urn:microsoft.com/office/officeart/2005/8/layout/list1"/>
    <dgm:cxn modelId="{D7BD4062-2862-43FB-80B7-A3097E87B0CE}" type="presParOf" srcId="{E204BD30-772B-45D7-ADDB-3CC4040257A4}" destId="{D9CF2847-E16C-4139-919E-26F8FE994BA8}" srcOrd="1" destOrd="0" presId="urn:microsoft.com/office/officeart/2005/8/layout/list1"/>
    <dgm:cxn modelId="{4DD1D268-BCAA-4DDB-8B1E-BC22BD275BCE}" type="presParOf" srcId="{77868186-DBA6-404B-9AA1-E545D38DBE10}" destId="{652E6651-2C0F-4719-B1E1-B245CBB5C53C}" srcOrd="9" destOrd="0" presId="urn:microsoft.com/office/officeart/2005/8/layout/list1"/>
    <dgm:cxn modelId="{1F7E88B6-A1E2-46DC-A6D5-A67DACD7184A}" type="presParOf" srcId="{77868186-DBA6-404B-9AA1-E545D38DBE10}" destId="{DD80FD7A-CBB1-4C33-BDC2-102123AC9E57}" srcOrd="10" destOrd="0" presId="urn:microsoft.com/office/officeart/2005/8/layout/list1"/>
    <dgm:cxn modelId="{59F87677-7B49-4D9F-82FC-2BF344BFC17E}" type="presParOf" srcId="{77868186-DBA6-404B-9AA1-E545D38DBE10}" destId="{EB3D3C0A-A57C-4FE5-89CC-6F886512F94D}" srcOrd="11" destOrd="0" presId="urn:microsoft.com/office/officeart/2005/8/layout/list1"/>
    <dgm:cxn modelId="{2503B125-4815-47BF-9E27-3A6F6F8A9047}" type="presParOf" srcId="{77868186-DBA6-404B-9AA1-E545D38DBE10}" destId="{9A30AC6C-20FD-408A-89C7-D71FA24CC82B}" srcOrd="12" destOrd="0" presId="urn:microsoft.com/office/officeart/2005/8/layout/list1"/>
    <dgm:cxn modelId="{B1CA5900-8F61-434E-9FB0-8404B29A6525}" type="presParOf" srcId="{9A30AC6C-20FD-408A-89C7-D71FA24CC82B}" destId="{C90219A9-4655-4D75-8978-7125C2C95182}" srcOrd="0" destOrd="0" presId="urn:microsoft.com/office/officeart/2005/8/layout/list1"/>
    <dgm:cxn modelId="{A0CEAC3B-320B-4A5D-A0B0-0FD885CF068F}" type="presParOf" srcId="{9A30AC6C-20FD-408A-89C7-D71FA24CC82B}" destId="{48D8A160-9E0A-4F08-B70C-3D3D8DB01F61}" srcOrd="1" destOrd="0" presId="urn:microsoft.com/office/officeart/2005/8/layout/list1"/>
    <dgm:cxn modelId="{7268980D-2221-4D82-B9EB-03BDC6448253}" type="presParOf" srcId="{77868186-DBA6-404B-9AA1-E545D38DBE10}" destId="{1A23C57A-86BA-44A4-962E-B89534F726CF}" srcOrd="13" destOrd="0" presId="urn:microsoft.com/office/officeart/2005/8/layout/list1"/>
    <dgm:cxn modelId="{0FF114A3-71BC-415D-8C66-6B683DBF09C6}" type="presParOf" srcId="{77868186-DBA6-404B-9AA1-E545D38DBE10}" destId="{9B5BD03F-2CE0-4814-883A-D732BDDBCD68}" srcOrd="14" destOrd="0" presId="urn:microsoft.com/office/officeart/2005/8/layout/list1"/>
    <dgm:cxn modelId="{8C8645E6-5074-4B19-944B-D4A98EDD8A0A}" type="presParOf" srcId="{77868186-DBA6-404B-9AA1-E545D38DBE10}" destId="{B0730EF4-1451-4C0E-89D3-465235DE9447}" srcOrd="15" destOrd="0" presId="urn:microsoft.com/office/officeart/2005/8/layout/list1"/>
    <dgm:cxn modelId="{7A525712-1D66-4710-991C-54D51094F635}" type="presParOf" srcId="{77868186-DBA6-404B-9AA1-E545D38DBE10}" destId="{55953420-77D4-4558-8309-6E05935046A6}" srcOrd="16" destOrd="0" presId="urn:microsoft.com/office/officeart/2005/8/layout/list1"/>
    <dgm:cxn modelId="{C46411E9-E062-472D-8862-88603C94804B}" type="presParOf" srcId="{55953420-77D4-4558-8309-6E05935046A6}" destId="{AC022229-D6DA-4CFD-BBA3-C04DB0574063}" srcOrd="0" destOrd="0" presId="urn:microsoft.com/office/officeart/2005/8/layout/list1"/>
    <dgm:cxn modelId="{5DC6AB96-8502-4ED4-BAD7-115AA62F663B}" type="presParOf" srcId="{55953420-77D4-4558-8309-6E05935046A6}" destId="{AD1A1683-C8C1-4335-8D1A-CA7659355B4E}" srcOrd="1" destOrd="0" presId="urn:microsoft.com/office/officeart/2005/8/layout/list1"/>
    <dgm:cxn modelId="{15BBC4AE-1D14-4C64-9724-DC0435430409}" type="presParOf" srcId="{77868186-DBA6-404B-9AA1-E545D38DBE10}" destId="{01939EA0-9AC1-4FB5-A043-958112FF6AEE}" srcOrd="17" destOrd="0" presId="urn:microsoft.com/office/officeart/2005/8/layout/list1"/>
    <dgm:cxn modelId="{EB057D00-FD61-4583-86CD-2021EA64D1EC}" type="presParOf" srcId="{77868186-DBA6-404B-9AA1-E545D38DBE10}" destId="{8F079DCE-0A88-4CAB-8E2A-7D5FCAF4F885}" srcOrd="18" destOrd="0" presId="urn:microsoft.com/office/officeart/2005/8/layout/list1"/>
    <dgm:cxn modelId="{5F6BA49E-6847-424F-91BB-8A870A6B6D30}" type="presParOf" srcId="{77868186-DBA6-404B-9AA1-E545D38DBE10}" destId="{BB0AFD89-DB21-4251-A8F3-5B4B2A72B86A}" srcOrd="19" destOrd="0" presId="urn:microsoft.com/office/officeart/2005/8/layout/list1"/>
    <dgm:cxn modelId="{5BACE5F6-B0CC-453D-AD00-8886B980D5F5}" type="presParOf" srcId="{77868186-DBA6-404B-9AA1-E545D38DBE10}" destId="{E8C2D0C6-6B73-497B-B4C7-9294C48ED220}" srcOrd="20" destOrd="0" presId="urn:microsoft.com/office/officeart/2005/8/layout/list1"/>
    <dgm:cxn modelId="{83A6E471-E303-4D76-B0CC-3559466D150E}" type="presParOf" srcId="{E8C2D0C6-6B73-497B-B4C7-9294C48ED220}" destId="{CDACA3B1-0021-4AAE-A308-A43C33DFB490}" srcOrd="0" destOrd="0" presId="urn:microsoft.com/office/officeart/2005/8/layout/list1"/>
    <dgm:cxn modelId="{9D5784DE-45CE-4CB5-BBD6-0B30CD2C2CC9}" type="presParOf" srcId="{E8C2D0C6-6B73-497B-B4C7-9294C48ED220}" destId="{42663AB7-CA79-421F-924A-8E693B0EC6E8}" srcOrd="1" destOrd="0" presId="urn:microsoft.com/office/officeart/2005/8/layout/list1"/>
    <dgm:cxn modelId="{A9BEA098-7E91-4FBF-B717-FDEC1C6F2549}" type="presParOf" srcId="{77868186-DBA6-404B-9AA1-E545D38DBE10}" destId="{1F16053C-A3F5-4DAF-BA65-A4C7453847FB}" srcOrd="21" destOrd="0" presId="urn:microsoft.com/office/officeart/2005/8/layout/list1"/>
    <dgm:cxn modelId="{3CD3E47D-0742-40D0-A1C3-1111EE990C53}" type="presParOf" srcId="{77868186-DBA6-404B-9AA1-E545D38DBE10}" destId="{0343F5AB-4D35-4A39-B2BC-2EDB083D9B09}" srcOrd="22" destOrd="0" presId="urn:microsoft.com/office/officeart/2005/8/layout/list1"/>
    <dgm:cxn modelId="{85AAD0AB-B0D7-448A-9215-CCCE8445BD87}" type="presParOf" srcId="{77868186-DBA6-404B-9AA1-E545D38DBE10}" destId="{F4F30E11-0267-4FE5-A86D-5BD170352C46}" srcOrd="23" destOrd="0" presId="urn:microsoft.com/office/officeart/2005/8/layout/list1"/>
    <dgm:cxn modelId="{56E0B237-4AF4-43C8-B229-B71171D264B2}" type="presParOf" srcId="{77868186-DBA6-404B-9AA1-E545D38DBE10}" destId="{096F4403-978C-48EA-AC5B-D16CD50B76B0}" srcOrd="24" destOrd="0" presId="urn:microsoft.com/office/officeart/2005/8/layout/list1"/>
    <dgm:cxn modelId="{CF406932-9172-4CBF-B85F-22F9BCE92FE3}" type="presParOf" srcId="{096F4403-978C-48EA-AC5B-D16CD50B76B0}" destId="{0C376135-D961-4E67-918D-49C982330696}" srcOrd="0" destOrd="0" presId="urn:microsoft.com/office/officeart/2005/8/layout/list1"/>
    <dgm:cxn modelId="{EB2AA9C4-DE15-4BF4-814D-4731291F7CD3}" type="presParOf" srcId="{096F4403-978C-48EA-AC5B-D16CD50B76B0}" destId="{3A48B61C-B4E6-4C53-9D7B-9233F7E66014}" srcOrd="1" destOrd="0" presId="urn:microsoft.com/office/officeart/2005/8/layout/list1"/>
    <dgm:cxn modelId="{EA016966-1FFE-4E9E-A7E1-D5C90AB3D778}" type="presParOf" srcId="{77868186-DBA6-404B-9AA1-E545D38DBE10}" destId="{75A72B17-0A6F-4E47-948F-B87D8DC7C2AA}" srcOrd="25" destOrd="0" presId="urn:microsoft.com/office/officeart/2005/8/layout/list1"/>
    <dgm:cxn modelId="{CA728D59-E2C5-4575-BF07-6B99CF20B15F}" type="presParOf" srcId="{77868186-DBA6-404B-9AA1-E545D38DBE10}" destId="{A57444F4-0755-4818-8151-090D2A269B70}"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C7387-636E-4D04-932F-2940D7962B32}">
      <dsp:nvSpPr>
        <dsp:cNvPr id="0" name=""/>
        <dsp:cNvSpPr/>
      </dsp:nvSpPr>
      <dsp:spPr>
        <a:xfrm>
          <a:off x="0" y="275248"/>
          <a:ext cx="757242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5940A-9E8C-4235-8A25-0CD4732EC451}">
      <dsp:nvSpPr>
        <dsp:cNvPr id="0" name=""/>
        <dsp:cNvSpPr/>
      </dsp:nvSpPr>
      <dsp:spPr>
        <a:xfrm>
          <a:off x="378621" y="39088"/>
          <a:ext cx="5300699" cy="472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54" tIns="0" rIns="200354" bIns="0" numCol="1" spcCol="1270" anchor="ctr" anchorCtr="0">
          <a:noAutofit/>
        </a:bodyPr>
        <a:lstStyle/>
        <a:p>
          <a:pPr lvl="0" algn="l" defTabSz="889000">
            <a:lnSpc>
              <a:spcPct val="90000"/>
            </a:lnSpc>
            <a:spcBef>
              <a:spcPct val="0"/>
            </a:spcBef>
            <a:spcAft>
              <a:spcPct val="35000"/>
            </a:spcAft>
          </a:pPr>
          <a:r>
            <a:rPr lang="ru-RU" sz="2000" b="0" kern="1200" dirty="0" smtClean="0">
              <a:solidFill>
                <a:schemeClr val="tx1"/>
              </a:solidFill>
              <a:latin typeface="Times New Roman" pitchFamily="18" charset="0"/>
              <a:cs typeface="Times New Roman" pitchFamily="18" charset="0"/>
            </a:rPr>
            <a:t>НОД по различным областям ОД</a:t>
          </a:r>
          <a:endParaRPr lang="ru-RU" sz="2000" b="0" kern="1200" dirty="0">
            <a:solidFill>
              <a:schemeClr val="tx1"/>
            </a:solidFill>
            <a:latin typeface="Times New Roman" pitchFamily="18" charset="0"/>
            <a:cs typeface="Times New Roman" pitchFamily="18" charset="0"/>
          </a:endParaRPr>
        </a:p>
      </dsp:txBody>
      <dsp:txXfrm>
        <a:off x="401678" y="62145"/>
        <a:ext cx="5254585" cy="426206"/>
      </dsp:txXfrm>
    </dsp:sp>
    <dsp:sp modelId="{8C847225-5930-4AF5-863F-917E3A9D679B}">
      <dsp:nvSpPr>
        <dsp:cNvPr id="0" name=""/>
        <dsp:cNvSpPr/>
      </dsp:nvSpPr>
      <dsp:spPr>
        <a:xfrm>
          <a:off x="0" y="1001008"/>
          <a:ext cx="757242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E6F824-4767-42CF-A6F9-1FF2014B4755}">
      <dsp:nvSpPr>
        <dsp:cNvPr id="0" name=""/>
        <dsp:cNvSpPr/>
      </dsp:nvSpPr>
      <dsp:spPr>
        <a:xfrm>
          <a:off x="378621" y="764849"/>
          <a:ext cx="5300699" cy="472320"/>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54" tIns="0" rIns="200354"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Работа с родителями</a:t>
          </a:r>
          <a:endParaRPr lang="ru-RU" sz="2000" kern="1200" dirty="0">
            <a:solidFill>
              <a:schemeClr val="tx1"/>
            </a:solidFill>
            <a:latin typeface="Times New Roman" pitchFamily="18" charset="0"/>
            <a:cs typeface="Times New Roman" pitchFamily="18" charset="0"/>
          </a:endParaRPr>
        </a:p>
      </dsp:txBody>
      <dsp:txXfrm>
        <a:off x="401678" y="787906"/>
        <a:ext cx="5254585" cy="426206"/>
      </dsp:txXfrm>
    </dsp:sp>
    <dsp:sp modelId="{DD80FD7A-CBB1-4C33-BDC2-102123AC9E57}">
      <dsp:nvSpPr>
        <dsp:cNvPr id="0" name=""/>
        <dsp:cNvSpPr/>
      </dsp:nvSpPr>
      <dsp:spPr>
        <a:xfrm>
          <a:off x="0" y="1726768"/>
          <a:ext cx="757242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CF2847-E16C-4139-919E-26F8FE994BA8}">
      <dsp:nvSpPr>
        <dsp:cNvPr id="0" name=""/>
        <dsp:cNvSpPr/>
      </dsp:nvSpPr>
      <dsp:spPr>
        <a:xfrm>
          <a:off x="378621" y="1490608"/>
          <a:ext cx="5300699" cy="47232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54" tIns="0" rIns="200354"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Работа с педагогами</a:t>
          </a:r>
          <a:endParaRPr lang="ru-RU" sz="2000" kern="1200" dirty="0">
            <a:solidFill>
              <a:schemeClr val="tx1"/>
            </a:solidFill>
            <a:latin typeface="Times New Roman" pitchFamily="18" charset="0"/>
            <a:cs typeface="Times New Roman" pitchFamily="18" charset="0"/>
          </a:endParaRPr>
        </a:p>
      </dsp:txBody>
      <dsp:txXfrm>
        <a:off x="401678" y="1513665"/>
        <a:ext cx="5254585" cy="426206"/>
      </dsp:txXfrm>
    </dsp:sp>
    <dsp:sp modelId="{9B5BD03F-2CE0-4814-883A-D732BDDBCD68}">
      <dsp:nvSpPr>
        <dsp:cNvPr id="0" name=""/>
        <dsp:cNvSpPr/>
      </dsp:nvSpPr>
      <dsp:spPr>
        <a:xfrm>
          <a:off x="0" y="2452528"/>
          <a:ext cx="757242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D8A160-9E0A-4F08-B70C-3D3D8DB01F61}">
      <dsp:nvSpPr>
        <dsp:cNvPr id="0" name=""/>
        <dsp:cNvSpPr/>
      </dsp:nvSpPr>
      <dsp:spPr>
        <a:xfrm>
          <a:off x="414094" y="2215873"/>
          <a:ext cx="5300699" cy="47232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54" tIns="0" rIns="200354"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Индивидуальная работа с детьми</a:t>
          </a:r>
          <a:endParaRPr lang="ru-RU" sz="2000" kern="1200" dirty="0">
            <a:solidFill>
              <a:schemeClr val="tx1"/>
            </a:solidFill>
            <a:latin typeface="Times New Roman" pitchFamily="18" charset="0"/>
            <a:cs typeface="Times New Roman" pitchFamily="18" charset="0"/>
          </a:endParaRPr>
        </a:p>
      </dsp:txBody>
      <dsp:txXfrm>
        <a:off x="437151" y="2238930"/>
        <a:ext cx="5254585" cy="426206"/>
      </dsp:txXfrm>
    </dsp:sp>
    <dsp:sp modelId="{8F079DCE-0A88-4CAB-8E2A-7D5FCAF4F885}">
      <dsp:nvSpPr>
        <dsp:cNvPr id="0" name=""/>
        <dsp:cNvSpPr/>
      </dsp:nvSpPr>
      <dsp:spPr>
        <a:xfrm>
          <a:off x="0" y="3178289"/>
          <a:ext cx="757242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A1683-C8C1-4335-8D1A-CA7659355B4E}">
      <dsp:nvSpPr>
        <dsp:cNvPr id="0" name=""/>
        <dsp:cNvSpPr/>
      </dsp:nvSpPr>
      <dsp:spPr>
        <a:xfrm>
          <a:off x="378621" y="2942129"/>
          <a:ext cx="5300699" cy="472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54" tIns="0" rIns="200354"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Праздники и развлечения</a:t>
          </a:r>
          <a:endParaRPr lang="ru-RU" sz="2000" kern="1200" dirty="0">
            <a:solidFill>
              <a:schemeClr val="tx1"/>
            </a:solidFill>
            <a:latin typeface="Times New Roman" pitchFamily="18" charset="0"/>
            <a:cs typeface="Times New Roman" pitchFamily="18" charset="0"/>
          </a:endParaRPr>
        </a:p>
      </dsp:txBody>
      <dsp:txXfrm>
        <a:off x="401678" y="2965186"/>
        <a:ext cx="5254585" cy="426206"/>
      </dsp:txXfrm>
    </dsp:sp>
    <dsp:sp modelId="{0343F5AB-4D35-4A39-B2BC-2EDB083D9B09}">
      <dsp:nvSpPr>
        <dsp:cNvPr id="0" name=""/>
        <dsp:cNvSpPr/>
      </dsp:nvSpPr>
      <dsp:spPr>
        <a:xfrm>
          <a:off x="0" y="3904049"/>
          <a:ext cx="757242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663AB7-CA79-421F-924A-8E693B0EC6E8}">
      <dsp:nvSpPr>
        <dsp:cNvPr id="0" name=""/>
        <dsp:cNvSpPr/>
      </dsp:nvSpPr>
      <dsp:spPr>
        <a:xfrm>
          <a:off x="414094" y="3679054"/>
          <a:ext cx="5300699" cy="47232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54" tIns="0" rIns="200354"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Кружковая работа</a:t>
          </a:r>
          <a:endParaRPr lang="ru-RU" sz="2000" kern="1200" dirty="0">
            <a:solidFill>
              <a:schemeClr val="tx1"/>
            </a:solidFill>
            <a:latin typeface="Times New Roman" pitchFamily="18" charset="0"/>
            <a:cs typeface="Times New Roman" pitchFamily="18" charset="0"/>
          </a:endParaRPr>
        </a:p>
      </dsp:txBody>
      <dsp:txXfrm>
        <a:off x="437151" y="3702111"/>
        <a:ext cx="5254585" cy="426206"/>
      </dsp:txXfrm>
    </dsp:sp>
    <dsp:sp modelId="{A57444F4-0755-4818-8151-090D2A269B70}">
      <dsp:nvSpPr>
        <dsp:cNvPr id="0" name=""/>
        <dsp:cNvSpPr/>
      </dsp:nvSpPr>
      <dsp:spPr>
        <a:xfrm>
          <a:off x="0" y="4629809"/>
          <a:ext cx="757242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8B61C-B4E6-4C53-9D7B-9233F7E66014}">
      <dsp:nvSpPr>
        <dsp:cNvPr id="0" name=""/>
        <dsp:cNvSpPr/>
      </dsp:nvSpPr>
      <dsp:spPr>
        <a:xfrm>
          <a:off x="378621" y="4393649"/>
          <a:ext cx="5300699" cy="47232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354" tIns="0" rIns="200354" bIns="0"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 В</a:t>
          </a:r>
          <a:r>
            <a:rPr lang="ru-RU" sz="2000" kern="1200" baseline="0" dirty="0" smtClean="0">
              <a:solidFill>
                <a:schemeClr val="tx1"/>
              </a:solidFill>
              <a:latin typeface="Times New Roman" pitchFamily="18" charset="0"/>
              <a:cs typeface="Times New Roman" pitchFamily="18" charset="0"/>
            </a:rPr>
            <a:t> режиме дня</a:t>
          </a:r>
          <a:endParaRPr lang="ru-RU" sz="2000" kern="1200" dirty="0">
            <a:solidFill>
              <a:schemeClr val="tx1"/>
            </a:solidFill>
            <a:latin typeface="Times New Roman" pitchFamily="18" charset="0"/>
            <a:cs typeface="Times New Roman" pitchFamily="18" charset="0"/>
          </a:endParaRPr>
        </a:p>
      </dsp:txBody>
      <dsp:txXfrm>
        <a:off x="401678" y="4416706"/>
        <a:ext cx="5254585"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45B3D-ABA4-421C-A26F-9288D49DDC99}" type="datetimeFigureOut">
              <a:rPr lang="ru-RU" smtClean="0"/>
              <a:pPr/>
              <a:t>07.07.2022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4F5EE-37EE-4F37-86BF-C6BD5B04AFC3}" type="slidenum">
              <a:rPr lang="ru-RU" smtClean="0"/>
              <a:pPr/>
              <a:t>‹#›</a:t>
            </a:fld>
            <a:endParaRPr lang="ru-RU"/>
          </a:p>
        </p:txBody>
      </p:sp>
    </p:spTree>
    <p:extLst>
      <p:ext uri="{BB962C8B-B14F-4D97-AF65-F5344CB8AC3E}">
        <p14:creationId xmlns:p14="http://schemas.microsoft.com/office/powerpoint/2010/main" xmlns="" val="4953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B54F5EE-37EE-4F37-86BF-C6BD5B04AFC3}"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B54F5EE-37EE-4F37-86BF-C6BD5B04AFC3}"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F159AF0-6BF6-48D6-8886-54CD8B331071}" type="datetimeFigureOut">
              <a:rPr lang="ru-RU" smtClean="0"/>
              <a:pPr/>
              <a:t>07.07.2022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0DD4BA7-F92D-4F09-9445-006AC67A7BF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159AF0-6BF6-48D6-8886-54CD8B331071}" type="datetimeFigureOut">
              <a:rPr lang="ru-RU" smtClean="0"/>
              <a:pPr/>
              <a:t>07.07.2022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159AF0-6BF6-48D6-8886-54CD8B331071}" type="datetimeFigureOut">
              <a:rPr lang="ru-RU" smtClean="0"/>
              <a:pPr/>
              <a:t>07.07.2022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F159AF0-6BF6-48D6-8886-54CD8B331071}" type="datetimeFigureOut">
              <a:rPr lang="ru-RU" smtClean="0"/>
              <a:pPr/>
              <a:t>07.07.2022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0DD4BA7-F92D-4F09-9445-006AC67A7BF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F159AF0-6BF6-48D6-8886-54CD8B331071}" type="datetimeFigureOut">
              <a:rPr lang="ru-RU" smtClean="0"/>
              <a:pPr/>
              <a:t>07.07.2022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0DD4BA7-F92D-4F09-9445-006AC67A7BF9}"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F159AF0-6BF6-48D6-8886-54CD8B331071}" type="datetimeFigureOut">
              <a:rPr lang="ru-RU" smtClean="0"/>
              <a:pPr/>
              <a:t>07.07.2022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F159AF0-6BF6-48D6-8886-54CD8B331071}" type="datetimeFigureOut">
              <a:rPr lang="ru-RU" smtClean="0"/>
              <a:pPr/>
              <a:t>07.07.2022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0DD4BA7-F92D-4F09-9445-006AC67A7BF9}"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F159AF0-6BF6-48D6-8886-54CD8B331071}" type="datetimeFigureOut">
              <a:rPr lang="ru-RU" smtClean="0"/>
              <a:pPr/>
              <a:t>07.07.2022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F159AF0-6BF6-48D6-8886-54CD8B331071}" type="datetimeFigureOut">
              <a:rPr lang="ru-RU" smtClean="0"/>
              <a:pPr/>
              <a:t>07.07.2022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F159AF0-6BF6-48D6-8886-54CD8B331071}" type="datetimeFigureOut">
              <a:rPr lang="ru-RU" smtClean="0"/>
              <a:pPr/>
              <a:t>07.07.2022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DD4BA7-F92D-4F09-9445-006AC67A7BF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F159AF0-6BF6-48D6-8886-54CD8B331071}" type="datetimeFigureOut">
              <a:rPr lang="ru-RU" smtClean="0"/>
              <a:pPr/>
              <a:t>07.07.2022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0DD4BA7-F92D-4F09-9445-006AC67A7BF9}"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F159AF0-6BF6-48D6-8886-54CD8B331071}" type="datetimeFigureOut">
              <a:rPr lang="ru-RU" smtClean="0"/>
              <a:pPr/>
              <a:t>07.07.2022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DD4BA7-F92D-4F09-9445-006AC67A7BF9}"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nsportal.ru/detskiy-sad/raznoe/2016/04/04/kartoteka-igr-dlya-zanyatiy-triz-s-detmi" TargetMode="External"/><Relationship Id="rId2" Type="http://schemas.openxmlformats.org/officeDocument/2006/relationships/hyperlink" Target="http://nsportal.ru/nachalnaya-shkola/raznoe/2015/04/14/primenenie-metodov-i-priemov-triz-na-zanyatiyah-v-detskih" TargetMode="External"/><Relationship Id="rId1" Type="http://schemas.openxmlformats.org/officeDocument/2006/relationships/slideLayout" Target="../slideLayouts/slideLayout7.xml"/><Relationship Id="rId5" Type="http://schemas.openxmlformats.org/officeDocument/2006/relationships/hyperlink" Target="http://innovaciivdou.at.ua/index/igry_triz/0-31" TargetMode="External"/><Relationship Id="rId4" Type="http://schemas.openxmlformats.org/officeDocument/2006/relationships/hyperlink" Target="http://sundekor.ru/referat/kursovaya/kartoteka-igr-po-triz/"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85728"/>
            <a:ext cx="7215238" cy="677108"/>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МБДОУ</a:t>
            </a:r>
            <a:r>
              <a:rPr lang="ru-RU" b="1" dirty="0" smtClean="0">
                <a:latin typeface="Times New Roman" pitchFamily="18" charset="0"/>
                <a:cs typeface="Times New Roman" pitchFamily="18" charset="0"/>
              </a:rPr>
              <a:t> «Детский сад № 4» </a:t>
            </a:r>
          </a:p>
          <a:p>
            <a:pPr algn="ctr"/>
            <a:r>
              <a:rPr lang="ru-RU" b="1" dirty="0">
                <a:latin typeface="Times New Roman" pitchFamily="18" charset="0"/>
                <a:cs typeface="Times New Roman" pitchFamily="18" charset="0"/>
              </a:rPr>
              <a:t>г</a:t>
            </a:r>
            <a:r>
              <a:rPr lang="ru-RU" b="1" dirty="0" smtClean="0">
                <a:latin typeface="Times New Roman" pitchFamily="18" charset="0"/>
                <a:cs typeface="Times New Roman" pitchFamily="18" charset="0"/>
              </a:rPr>
              <a:t>. Шарыпово Красноярского края</a:t>
            </a:r>
            <a:endParaRPr lang="ru-RU" b="1" dirty="0">
              <a:latin typeface="Times New Roman" pitchFamily="18" charset="0"/>
              <a:cs typeface="Times New Roman" pitchFamily="18" charset="0"/>
            </a:endParaRPr>
          </a:p>
        </p:txBody>
      </p:sp>
      <p:sp>
        <p:nvSpPr>
          <p:cNvPr id="3" name="Прямоугольник 2"/>
          <p:cNvSpPr/>
          <p:nvPr/>
        </p:nvSpPr>
        <p:spPr>
          <a:xfrm>
            <a:off x="1523248" y="1500174"/>
            <a:ext cx="6097503" cy="35394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Развитие творческого потенциала детей.</a:t>
            </a:r>
          </a:p>
          <a:p>
            <a:pPr algn="ctr"/>
            <a:endParaRPr lang="ru-RU"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a:p>
            <a:pPr algn="ctr"/>
            <a:r>
              <a:rPr lang="ru-RU" sz="32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Применение методов и приёмов </a:t>
            </a:r>
            <a:r>
              <a:rPr lang="ru-RU" sz="3200" b="1" cap="all" spc="0"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триз</a:t>
            </a:r>
            <a:r>
              <a:rPr lang="ru-RU" sz="3200" b="1" cap="all" spc="0"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в работе с детьми дошкольного возраста</a:t>
            </a:r>
            <a:endParaRPr lang="ru-RU" sz="32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56264">
            <a:off x="-18244" y="839078"/>
            <a:ext cx="4006165" cy="461665"/>
          </a:xfrm>
          <a:prstGeom prst="rect">
            <a:avLst/>
          </a:prstGeom>
          <a:noFill/>
        </p:spPr>
        <p:txBody>
          <a:bodyPr wrap="square" rtlCol="0">
            <a:spAutoFit/>
          </a:bodyPr>
          <a:lstStyle/>
          <a:p>
            <a:r>
              <a:rPr lang="ru-RU" sz="2400" b="1" dirty="0" smtClean="0">
                <a:solidFill>
                  <a:srgbClr val="FF0000"/>
                </a:solidFill>
                <a:latin typeface="Comic Sans MS" pitchFamily="66" charset="0"/>
              </a:rPr>
              <a:t>Метод проб и ошибок.</a:t>
            </a:r>
            <a:endParaRPr lang="ru-RU" sz="2400" b="1" dirty="0">
              <a:solidFill>
                <a:srgbClr val="FF0000"/>
              </a:solidFill>
              <a:latin typeface="Comic Sans MS" pitchFamily="66" charset="0"/>
            </a:endParaRPr>
          </a:p>
        </p:txBody>
      </p:sp>
      <p:sp>
        <p:nvSpPr>
          <p:cNvPr id="3" name="TextBox 2"/>
          <p:cNvSpPr txBox="1"/>
          <p:nvPr/>
        </p:nvSpPr>
        <p:spPr>
          <a:xfrm>
            <a:off x="714348" y="1785926"/>
            <a:ext cx="7215238" cy="646331"/>
          </a:xfrm>
          <a:prstGeom prst="rect">
            <a:avLst/>
          </a:prstGeom>
          <a:noFill/>
        </p:spPr>
        <p:txBody>
          <a:bodyPr wrap="square" rtlCol="0">
            <a:spAutoFit/>
          </a:bodyPr>
          <a:lstStyle/>
          <a:p>
            <a:r>
              <a:rPr lang="ru-RU" b="1" dirty="0" smtClean="0">
                <a:solidFill>
                  <a:schemeClr val="accent5">
                    <a:lumMod val="50000"/>
                  </a:schemeClr>
                </a:solidFill>
                <a:latin typeface="Calibri" pitchFamily="34" charset="0"/>
              </a:rPr>
              <a:t>Этот метод еще называют методом перебора вариантов</a:t>
            </a:r>
            <a:r>
              <a:rPr lang="ru-RU" dirty="0" smtClean="0">
                <a:solidFill>
                  <a:schemeClr val="accent5">
                    <a:lumMod val="50000"/>
                  </a:schemeClr>
                </a:solidFill>
                <a:latin typeface="Calibri" pitchFamily="34" charset="0"/>
              </a:rPr>
              <a:t>.</a:t>
            </a:r>
          </a:p>
          <a:p>
            <a:endParaRPr lang="ru-RU" dirty="0">
              <a:solidFill>
                <a:schemeClr val="accent5">
                  <a:lumMod val="50000"/>
                </a:schemeClr>
              </a:solidFill>
            </a:endParaRPr>
          </a:p>
        </p:txBody>
      </p:sp>
      <p:sp>
        <p:nvSpPr>
          <p:cNvPr id="5" name="TextBox 4"/>
          <p:cNvSpPr txBox="1"/>
          <p:nvPr/>
        </p:nvSpPr>
        <p:spPr>
          <a:xfrm>
            <a:off x="1000100" y="3000372"/>
            <a:ext cx="1370312" cy="2554545"/>
          </a:xfrm>
          <a:prstGeom prst="rect">
            <a:avLst/>
          </a:prstGeom>
          <a:noFill/>
        </p:spPr>
        <p:txBody>
          <a:bodyPr wrap="none" rtlCol="0">
            <a:spAutoFit/>
          </a:bodyPr>
          <a:lstStyle/>
          <a:p>
            <a:r>
              <a:rPr lang="ru-RU" sz="3200" dirty="0" err="1" smtClean="0">
                <a:latin typeface="Times New Roman" pitchFamily="18" charset="0"/>
                <a:cs typeface="Times New Roman" pitchFamily="18" charset="0"/>
              </a:rPr>
              <a:t>околяб</a:t>
            </a:r>
            <a:endParaRPr lang="ru-RU" sz="3200" dirty="0" smtClean="0">
              <a:latin typeface="Times New Roman" pitchFamily="18" charset="0"/>
              <a:cs typeface="Times New Roman" pitchFamily="18" charset="0"/>
            </a:endParaRPr>
          </a:p>
          <a:p>
            <a:endParaRPr lang="ru-RU" sz="3200" dirty="0" smtClean="0">
              <a:latin typeface="Times New Roman" pitchFamily="18" charset="0"/>
              <a:cs typeface="Times New Roman" pitchFamily="18" charset="0"/>
            </a:endParaRPr>
          </a:p>
          <a:p>
            <a:r>
              <a:rPr lang="ru-RU" sz="3200" dirty="0" err="1" smtClean="0">
                <a:latin typeface="Times New Roman" pitchFamily="18" charset="0"/>
                <a:cs typeface="Times New Roman" pitchFamily="18" charset="0"/>
              </a:rPr>
              <a:t>монли</a:t>
            </a:r>
            <a:endParaRPr lang="ru-RU" sz="3200" dirty="0" smtClean="0">
              <a:latin typeface="Times New Roman" pitchFamily="18" charset="0"/>
              <a:cs typeface="Times New Roman" pitchFamily="18" charset="0"/>
            </a:endParaRPr>
          </a:p>
          <a:p>
            <a:endParaRPr lang="ru-RU" sz="3200" dirty="0" smtClean="0">
              <a:latin typeface="Times New Roman" pitchFamily="18" charset="0"/>
              <a:cs typeface="Times New Roman" pitchFamily="18" charset="0"/>
            </a:endParaRPr>
          </a:p>
          <a:p>
            <a:r>
              <a:rPr lang="ru-RU" sz="3200" dirty="0" err="1" smtClean="0">
                <a:latin typeface="Times New Roman" pitchFamily="18" charset="0"/>
                <a:cs typeface="Times New Roman" pitchFamily="18" charset="0"/>
              </a:rPr>
              <a:t>ашруг</a:t>
            </a:r>
            <a:endParaRPr lang="ru-RU" sz="3200" dirty="0">
              <a:latin typeface="Times New Roman" pitchFamily="18" charset="0"/>
              <a:cs typeface="Times New Roman" pitchFamily="18" charset="0"/>
            </a:endParaRPr>
          </a:p>
        </p:txBody>
      </p:sp>
      <p:sp>
        <p:nvSpPr>
          <p:cNvPr id="6" name="TextBox 5"/>
          <p:cNvSpPr txBox="1"/>
          <p:nvPr/>
        </p:nvSpPr>
        <p:spPr>
          <a:xfrm>
            <a:off x="928662" y="2500306"/>
            <a:ext cx="6268191"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Какие слова, обозначающие названия фруктов зашифрованы?</a:t>
            </a:r>
            <a:endParaRPr lang="ru-RU" dirty="0">
              <a:latin typeface="Times New Roman" pitchFamily="18" charset="0"/>
              <a:cs typeface="Times New Roman" pitchFamily="18" charset="0"/>
            </a:endParaRPr>
          </a:p>
        </p:txBody>
      </p:sp>
      <p:pic>
        <p:nvPicPr>
          <p:cNvPr id="13316" name="Picture 4" descr="http://narrecepti.ru/wp-content/uploads/2015/03/limon_3.jpg"/>
          <p:cNvPicPr>
            <a:picLocks noChangeAspect="1" noChangeArrowheads="1"/>
          </p:cNvPicPr>
          <p:nvPr/>
        </p:nvPicPr>
        <p:blipFill>
          <a:blip r:embed="rId2"/>
          <a:srcRect/>
          <a:stretch>
            <a:fillRect/>
          </a:stretch>
        </p:blipFill>
        <p:spPr bwMode="auto">
          <a:xfrm>
            <a:off x="5929322" y="3143248"/>
            <a:ext cx="2701913" cy="1801275"/>
          </a:xfrm>
          <a:prstGeom prst="rect">
            <a:avLst/>
          </a:prstGeom>
          <a:noFill/>
        </p:spPr>
      </p:pic>
      <p:pic>
        <p:nvPicPr>
          <p:cNvPr id="13318" name="Picture 6" descr="http://www.o-prirode.com/_ph/63/804455381.jpg"/>
          <p:cNvPicPr>
            <a:picLocks noChangeAspect="1" noChangeArrowheads="1"/>
          </p:cNvPicPr>
          <p:nvPr/>
        </p:nvPicPr>
        <p:blipFill>
          <a:blip r:embed="rId3" cstate="print"/>
          <a:srcRect/>
          <a:stretch>
            <a:fillRect/>
          </a:stretch>
        </p:blipFill>
        <p:spPr bwMode="auto">
          <a:xfrm>
            <a:off x="2928926" y="3143249"/>
            <a:ext cx="2547954" cy="1910966"/>
          </a:xfrm>
          <a:prstGeom prst="rect">
            <a:avLst/>
          </a:prstGeom>
          <a:noFill/>
        </p:spPr>
      </p:pic>
      <p:pic>
        <p:nvPicPr>
          <p:cNvPr id="13320" name="Picture 8" descr="http://vignette2.wikia.nocookie.net/obedushek/images/4/40/%D0%A3%D1%87%D1%91%D0%BD%D0%B0%D1%8F_%D0%93%D1%80%D1%83%D1%88%D0%B0.png/revision/latest?cb=20160326124657&amp;path-prefix=ru"/>
          <p:cNvPicPr>
            <a:picLocks noChangeAspect="1" noChangeArrowheads="1"/>
          </p:cNvPicPr>
          <p:nvPr/>
        </p:nvPicPr>
        <p:blipFill>
          <a:blip r:embed="rId4" cstate="screen"/>
          <a:srcRect/>
          <a:stretch>
            <a:fillRect/>
          </a:stretch>
        </p:blipFill>
        <p:spPr bwMode="auto">
          <a:xfrm>
            <a:off x="4714876" y="4572008"/>
            <a:ext cx="2071725" cy="20717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918" y="379110"/>
            <a:ext cx="5357849" cy="523220"/>
          </a:xfrm>
          <a:prstGeom prst="rect">
            <a:avLst/>
          </a:prstGeom>
          <a:noFill/>
        </p:spPr>
        <p:txBody>
          <a:bodyPr wrap="square" rtlCol="0">
            <a:spAutoFit/>
          </a:bodyPr>
          <a:lstStyle/>
          <a:p>
            <a:r>
              <a:rPr lang="ru-RU" sz="2800" b="1" dirty="0" smtClean="0">
                <a:solidFill>
                  <a:srgbClr val="FF0000"/>
                </a:solidFill>
                <a:latin typeface="Calibri" pitchFamily="34" charset="0"/>
              </a:rPr>
              <a:t>Метод каталога</a:t>
            </a:r>
            <a:endParaRPr lang="ru-RU" sz="2800" b="1" dirty="0">
              <a:solidFill>
                <a:srgbClr val="FF0000"/>
              </a:solidFill>
              <a:latin typeface="Calibri" pitchFamily="34" charset="0"/>
            </a:endParaRPr>
          </a:p>
        </p:txBody>
      </p:sp>
      <p:sp>
        <p:nvSpPr>
          <p:cNvPr id="3" name="TextBox 2"/>
          <p:cNvSpPr txBox="1"/>
          <p:nvPr/>
        </p:nvSpPr>
        <p:spPr>
          <a:xfrm>
            <a:off x="642910" y="1071546"/>
            <a:ext cx="8001056" cy="1200329"/>
          </a:xfrm>
          <a:prstGeom prst="rect">
            <a:avLst/>
          </a:prstGeom>
          <a:noFill/>
          <a:ln w="19050">
            <a:solidFill>
              <a:srgbClr val="C00000"/>
            </a:solidFill>
          </a:ln>
        </p:spPr>
        <p:txBody>
          <a:bodyPr wrap="square" rtlCol="0">
            <a:spAutoFit/>
          </a:bodyPr>
          <a:lstStyle/>
          <a:p>
            <a:pPr algn="just"/>
            <a:r>
              <a:rPr lang="ru-RU" b="1" dirty="0" smtClean="0">
                <a:solidFill>
                  <a:srgbClr val="0070C0"/>
                </a:solidFill>
                <a:latin typeface="Calibri" pitchFamily="34" charset="0"/>
              </a:rPr>
              <a:t>Метод каталога позволяет в большой степени решить проблему обучения дошкольников творческому рассказыванию. Не секрет, что творческое рассказывание даётся дошкольникам с трудом в силу небольшого опыта монологической речи и бедности активного словаря. </a:t>
            </a:r>
            <a:endParaRPr lang="ru-RU" b="1" dirty="0">
              <a:solidFill>
                <a:srgbClr val="0070C0"/>
              </a:solidFill>
              <a:latin typeface="Calibri" pitchFamily="34" charset="0"/>
            </a:endParaRPr>
          </a:p>
        </p:txBody>
      </p:sp>
      <p:sp>
        <p:nvSpPr>
          <p:cNvPr id="5" name="TextBox 4"/>
          <p:cNvSpPr txBox="1"/>
          <p:nvPr/>
        </p:nvSpPr>
        <p:spPr>
          <a:xfrm>
            <a:off x="500034" y="2428869"/>
            <a:ext cx="8001056" cy="1354217"/>
          </a:xfrm>
          <a:prstGeom prst="rect">
            <a:avLst/>
          </a:prstGeom>
          <a:noFill/>
        </p:spPr>
        <p:txBody>
          <a:bodyPr wrap="square" rtlCol="0">
            <a:spAutoFit/>
          </a:bodyPr>
          <a:lstStyle/>
          <a:p>
            <a:pPr algn="just"/>
            <a:r>
              <a:rPr lang="ru-RU" sz="1600" b="1" dirty="0" smtClean="0">
                <a:solidFill>
                  <a:srgbClr val="FF0000"/>
                </a:solidFill>
                <a:latin typeface="Calibri" pitchFamily="34" charset="0"/>
              </a:rPr>
              <a:t>Последовательность вопросов может быть следующей:</a:t>
            </a:r>
          </a:p>
          <a:p>
            <a:pPr algn="just"/>
            <a:r>
              <a:rPr lang="ru-RU" sz="1600" b="1" dirty="0" smtClean="0">
                <a:latin typeface="Calibri" pitchFamily="34" charset="0"/>
              </a:rPr>
              <a:t>О ком сочиняем сказку? Он добрый или злой герой? Какое добро (зло) он делал? С кем он дружил? Кто им мешал? Каким образом?</a:t>
            </a:r>
          </a:p>
          <a:p>
            <a:pPr algn="just"/>
            <a:r>
              <a:rPr lang="ru-RU" sz="1600" b="1" dirty="0" smtClean="0">
                <a:latin typeface="Calibri" pitchFamily="34" charset="0"/>
              </a:rPr>
              <a:t>Как добрый герой боролся со злом? Чем всё закончилось?</a:t>
            </a:r>
          </a:p>
          <a:p>
            <a:endParaRPr lang="ru-RU" dirty="0"/>
          </a:p>
        </p:txBody>
      </p:sp>
      <p:pic>
        <p:nvPicPr>
          <p:cNvPr id="6" name="Рисунок 5"/>
          <p:cNvPicPr/>
          <p:nvPr/>
        </p:nvPicPr>
        <p:blipFill>
          <a:blip r:embed="rId2" cstate="print"/>
          <a:srcRect t="28068" b="29879"/>
          <a:stretch>
            <a:fillRect/>
          </a:stretch>
        </p:blipFill>
        <p:spPr bwMode="auto">
          <a:xfrm>
            <a:off x="5572132" y="3714752"/>
            <a:ext cx="3271622" cy="2445489"/>
          </a:xfrm>
          <a:prstGeom prst="rect">
            <a:avLst/>
          </a:prstGeom>
          <a:noFill/>
          <a:ln w="9525">
            <a:noFill/>
            <a:miter lim="800000"/>
            <a:headEnd/>
            <a:tailEnd/>
          </a:ln>
        </p:spPr>
      </p:pic>
      <p:sp>
        <p:nvSpPr>
          <p:cNvPr id="7" name="TextBox 6"/>
          <p:cNvSpPr txBox="1"/>
          <p:nvPr/>
        </p:nvSpPr>
        <p:spPr>
          <a:xfrm>
            <a:off x="571472" y="3643314"/>
            <a:ext cx="5000660" cy="2585323"/>
          </a:xfrm>
          <a:prstGeom prst="rect">
            <a:avLst/>
          </a:prstGeom>
          <a:noFill/>
        </p:spPr>
        <p:txBody>
          <a:bodyPr wrap="square" rtlCol="0">
            <a:spAutoFit/>
          </a:bodyPr>
          <a:lstStyle/>
          <a:p>
            <a:r>
              <a:rPr lang="ru-RU" b="1" dirty="0" smtClean="0">
                <a:solidFill>
                  <a:srgbClr val="FF0000"/>
                </a:solidFill>
                <a:latin typeface="Calibri" pitchFamily="34" charset="0"/>
              </a:rPr>
              <a:t>Как поддержать интерес к Сочинительству </a:t>
            </a:r>
            <a:r>
              <a:rPr lang="ru-RU" dirty="0" smtClean="0">
                <a:latin typeface="Calibri" pitchFamily="34" charset="0"/>
              </a:rPr>
              <a:t>«Собирать» сюжет в быстром темпе. Эмоционально реагировать на каждый «найденный ответ» ( удивление, ужас, радость…) Использовать приемы драматизации Прекратить искать «ответы» в книге, а</a:t>
            </a:r>
          </a:p>
          <a:p>
            <a:r>
              <a:rPr lang="ru-RU" dirty="0" smtClean="0">
                <a:latin typeface="Calibri" pitchFamily="34" charset="0"/>
              </a:rPr>
              <a:t>придумывать вместе с детьми окончание истории, используя элементы «мозгового штурма».</a:t>
            </a:r>
            <a:endParaRPr lang="ru-RU"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tatic9.depositphotos.com/1526816/1074/v/950/depositphotos_10748867-Group-of-animals.jpg"/>
          <p:cNvPicPr>
            <a:picLocks noChangeAspect="1" noChangeArrowheads="1"/>
          </p:cNvPicPr>
          <p:nvPr/>
        </p:nvPicPr>
        <p:blipFill>
          <a:blip r:embed="rId2" cstate="print"/>
          <a:srcRect/>
          <a:stretch>
            <a:fillRect/>
          </a:stretch>
        </p:blipFill>
        <p:spPr bwMode="auto">
          <a:xfrm>
            <a:off x="5643570" y="2643182"/>
            <a:ext cx="3274185" cy="2097525"/>
          </a:xfrm>
          <a:prstGeom prst="rect">
            <a:avLst/>
          </a:prstGeom>
          <a:noFill/>
        </p:spPr>
      </p:pic>
      <p:sp>
        <p:nvSpPr>
          <p:cNvPr id="2" name="TextBox 1"/>
          <p:cNvSpPr txBox="1"/>
          <p:nvPr/>
        </p:nvSpPr>
        <p:spPr>
          <a:xfrm>
            <a:off x="500034" y="357166"/>
            <a:ext cx="6175923" cy="461665"/>
          </a:xfrm>
          <a:prstGeom prst="rect">
            <a:avLst/>
          </a:prstGeom>
          <a:noFill/>
        </p:spPr>
        <p:txBody>
          <a:bodyPr wrap="square" rtlCol="0">
            <a:spAutoFit/>
          </a:bodyPr>
          <a:lstStyle/>
          <a:p>
            <a:r>
              <a:rPr lang="ru-RU" sz="2400" b="1" dirty="0" smtClean="0">
                <a:solidFill>
                  <a:srgbClr val="FF0000"/>
                </a:solidFill>
                <a:latin typeface="Calibri" pitchFamily="34" charset="0"/>
              </a:rPr>
              <a:t>Метод фокальных объектов (МФО)</a:t>
            </a:r>
            <a:r>
              <a:rPr lang="ru-RU" sz="2400" dirty="0" smtClean="0">
                <a:solidFill>
                  <a:srgbClr val="FF0000"/>
                </a:solidFill>
                <a:latin typeface="Calibri" pitchFamily="34" charset="0"/>
              </a:rPr>
              <a:t> </a:t>
            </a:r>
            <a:endParaRPr lang="ru-RU" sz="2400" dirty="0">
              <a:solidFill>
                <a:srgbClr val="FF0000"/>
              </a:solidFill>
              <a:latin typeface="Calibri" pitchFamily="34" charset="0"/>
            </a:endParaRPr>
          </a:p>
        </p:txBody>
      </p:sp>
      <p:sp>
        <p:nvSpPr>
          <p:cNvPr id="5" name="TextBox 4"/>
          <p:cNvSpPr txBox="1"/>
          <p:nvPr/>
        </p:nvSpPr>
        <p:spPr>
          <a:xfrm>
            <a:off x="1071538" y="928670"/>
            <a:ext cx="7786742" cy="1477328"/>
          </a:xfrm>
          <a:prstGeom prst="rect">
            <a:avLst/>
          </a:prstGeom>
          <a:noFill/>
          <a:ln w="19050">
            <a:solidFill>
              <a:schemeClr val="accent6">
                <a:lumMod val="50000"/>
              </a:schemeClr>
            </a:solidFill>
          </a:ln>
        </p:spPr>
        <p:txBody>
          <a:bodyPr wrap="square" rtlCol="0">
            <a:spAutoFit/>
          </a:bodyPr>
          <a:lstStyle/>
          <a:p>
            <a:r>
              <a:rPr lang="ru-RU" b="1" dirty="0" smtClean="0">
                <a:solidFill>
                  <a:srgbClr val="7030A0"/>
                </a:solidFill>
                <a:latin typeface="Calibri" pitchFamily="34" charset="0"/>
                <a:ea typeface="Calibri" pitchFamily="34" charset="0"/>
                <a:cs typeface="Arial" pitchFamily="34" charset="0"/>
              </a:rPr>
              <a:t>Пользуясь методом МФО можно придумать фантастическое животное, придумать ему название, кто его родители, где он будет жить и чем питаться, или предложить картинки "забавные животные”, "пиктограммы”, назвать их и сделать презентацию. </a:t>
            </a:r>
            <a:r>
              <a:rPr lang="ru-RU" b="1" dirty="0" smtClean="0">
                <a:solidFill>
                  <a:srgbClr val="7030A0"/>
                </a:solidFill>
                <a:latin typeface="Comic Sans MS" pitchFamily="66" charset="0"/>
                <a:ea typeface="Calibri" pitchFamily="34" charset="0"/>
                <a:cs typeface="Arial" pitchFamily="34" charset="0"/>
              </a:rPr>
              <a:t/>
            </a:r>
            <a:br>
              <a:rPr lang="ru-RU" b="1" dirty="0" smtClean="0">
                <a:solidFill>
                  <a:srgbClr val="7030A0"/>
                </a:solidFill>
                <a:latin typeface="Comic Sans MS" pitchFamily="66" charset="0"/>
                <a:ea typeface="Calibri" pitchFamily="34" charset="0"/>
                <a:cs typeface="Arial" pitchFamily="34" charset="0"/>
              </a:rPr>
            </a:br>
            <a:endParaRPr lang="ru-RU" b="1" dirty="0">
              <a:solidFill>
                <a:srgbClr val="7030A0"/>
              </a:solidFill>
            </a:endParaRPr>
          </a:p>
        </p:txBody>
      </p:sp>
      <p:sp>
        <p:nvSpPr>
          <p:cNvPr id="6" name="TextBox 5"/>
          <p:cNvSpPr txBox="1"/>
          <p:nvPr/>
        </p:nvSpPr>
        <p:spPr>
          <a:xfrm>
            <a:off x="285720" y="2786058"/>
            <a:ext cx="3000396" cy="2585323"/>
          </a:xfrm>
          <a:prstGeom prst="rect">
            <a:avLst/>
          </a:prstGeom>
          <a:noFill/>
          <a:ln w="19050">
            <a:solidFill>
              <a:srgbClr val="FF0000"/>
            </a:solidFill>
          </a:ln>
        </p:spPr>
        <p:txBody>
          <a:bodyPr wrap="square" rtlCol="0">
            <a:spAutoFit/>
          </a:bodyPr>
          <a:lstStyle/>
          <a:p>
            <a:r>
              <a:rPr lang="ru-RU" b="1" dirty="0" smtClean="0">
                <a:solidFill>
                  <a:srgbClr val="FF0000"/>
                </a:solidFill>
                <a:latin typeface="Calibri" pitchFamily="34" charset="0"/>
                <a:ea typeface="Calibri" pitchFamily="34" charset="0"/>
                <a:cs typeface="Arial" pitchFamily="34" charset="0"/>
              </a:rPr>
              <a:t>Например</a:t>
            </a:r>
            <a:r>
              <a:rPr lang="ru-RU" dirty="0" smtClean="0">
                <a:latin typeface="Calibri" pitchFamily="34" charset="0"/>
                <a:ea typeface="Calibri" pitchFamily="34" charset="0"/>
                <a:cs typeface="Arial" pitchFamily="34" charset="0"/>
              </a:rPr>
              <a:t> </a:t>
            </a:r>
            <a:r>
              <a:rPr lang="ru-RU" b="1" dirty="0" smtClean="0">
                <a:solidFill>
                  <a:schemeClr val="accent1">
                    <a:lumMod val="50000"/>
                  </a:schemeClr>
                </a:solidFill>
                <a:latin typeface="Calibri" pitchFamily="34" charset="0"/>
                <a:ea typeface="Calibri" pitchFamily="34" charset="0"/>
                <a:cs typeface="Arial" pitchFamily="34" charset="0"/>
              </a:rPr>
              <a:t>"</a:t>
            </a:r>
            <a:r>
              <a:rPr lang="ru-RU" b="1" dirty="0" err="1" smtClean="0">
                <a:solidFill>
                  <a:schemeClr val="accent1">
                    <a:lumMod val="50000"/>
                  </a:schemeClr>
                </a:solidFill>
                <a:latin typeface="Calibri" pitchFamily="34" charset="0"/>
                <a:ea typeface="Calibri" pitchFamily="34" charset="0"/>
                <a:cs typeface="Arial" pitchFamily="34" charset="0"/>
              </a:rPr>
              <a:t>Левообезьян</a:t>
            </a:r>
            <a:r>
              <a:rPr lang="ru-RU" b="1" dirty="0" smtClean="0">
                <a:solidFill>
                  <a:schemeClr val="accent1">
                    <a:lumMod val="50000"/>
                  </a:schemeClr>
                </a:solidFill>
                <a:latin typeface="Calibri" pitchFamily="34" charset="0"/>
                <a:ea typeface="Calibri" pitchFamily="34" charset="0"/>
                <a:cs typeface="Arial" pitchFamily="34" charset="0"/>
              </a:rPr>
              <a:t>”. Его родители: лев и обезьянка. Живет в жарких странах. Очень быстро бегает по земле и ловко лазает по деревьям. Может быстро убежать от врагов и достать фрукты с высокого </a:t>
            </a:r>
            <a:r>
              <a:rPr lang="ru-RU" b="1" dirty="0" smtClean="0">
                <a:solidFill>
                  <a:schemeClr val="accent1">
                    <a:lumMod val="50000"/>
                  </a:schemeClr>
                </a:solidFill>
                <a:latin typeface="Comic Sans MS" pitchFamily="66" charset="0"/>
                <a:ea typeface="Calibri" pitchFamily="34" charset="0"/>
                <a:cs typeface="Arial" pitchFamily="34" charset="0"/>
              </a:rPr>
              <a:t>дерева . . .</a:t>
            </a:r>
            <a:endParaRPr lang="ru-RU" b="1" dirty="0">
              <a:solidFill>
                <a:schemeClr val="accent1">
                  <a:lumMod val="50000"/>
                </a:schemeClr>
              </a:solidFill>
              <a:latin typeface="Comic Sans MS" pitchFamily="66" charset="0"/>
            </a:endParaRPr>
          </a:p>
        </p:txBody>
      </p:sp>
      <p:pic>
        <p:nvPicPr>
          <p:cNvPr id="11268" name="Picture 4" descr="http://www.playing-field.ru/img/2015/052011/2250957"/>
          <p:cNvPicPr>
            <a:picLocks noChangeAspect="1" noChangeArrowheads="1"/>
          </p:cNvPicPr>
          <p:nvPr/>
        </p:nvPicPr>
        <p:blipFill>
          <a:blip r:embed="rId3"/>
          <a:srcRect/>
          <a:stretch>
            <a:fillRect/>
          </a:stretch>
        </p:blipFill>
        <p:spPr bwMode="auto">
          <a:xfrm>
            <a:off x="3357554" y="3786190"/>
            <a:ext cx="2500330" cy="2419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500042"/>
            <a:ext cx="1729961" cy="461665"/>
          </a:xfrm>
          <a:prstGeom prst="rect">
            <a:avLst/>
          </a:prstGeom>
          <a:noFill/>
        </p:spPr>
        <p:txBody>
          <a:bodyPr wrap="square" rtlCol="0">
            <a:spAutoFit/>
          </a:bodyPr>
          <a:lstStyle/>
          <a:p>
            <a:r>
              <a:rPr lang="ru-RU" sz="2400" b="1" dirty="0" err="1" smtClean="0">
                <a:solidFill>
                  <a:srgbClr val="FF0000"/>
                </a:solidFill>
                <a:latin typeface="Calibri" pitchFamily="34" charset="0"/>
              </a:rPr>
              <a:t>Синектика</a:t>
            </a:r>
            <a:endParaRPr lang="ru-RU" sz="2400" b="1" dirty="0">
              <a:solidFill>
                <a:srgbClr val="FF0000"/>
              </a:solidFill>
              <a:latin typeface="Calibri" pitchFamily="34" charset="0"/>
            </a:endParaRPr>
          </a:p>
        </p:txBody>
      </p:sp>
      <p:sp>
        <p:nvSpPr>
          <p:cNvPr id="3" name="Прямоугольник 2"/>
          <p:cNvSpPr/>
          <p:nvPr/>
        </p:nvSpPr>
        <p:spPr>
          <a:xfrm>
            <a:off x="2786050" y="642918"/>
            <a:ext cx="4000528" cy="400110"/>
          </a:xfrm>
          <a:prstGeom prst="rect">
            <a:avLst/>
          </a:prstGeom>
        </p:spPr>
        <p:txBody>
          <a:bodyPr wrap="square">
            <a:spAutoFit/>
          </a:bodyPr>
          <a:lstStyle/>
          <a:p>
            <a:r>
              <a:rPr lang="ru-RU" sz="2000" b="1" dirty="0" smtClean="0">
                <a:latin typeface="Calibri" pitchFamily="34" charset="0"/>
              </a:rPr>
              <a:t>или </a:t>
            </a:r>
            <a:r>
              <a:rPr lang="ru-RU" sz="2000" b="1" dirty="0" smtClean="0">
                <a:solidFill>
                  <a:srgbClr val="FF0000"/>
                </a:solidFill>
                <a:latin typeface="Calibri" pitchFamily="34" charset="0"/>
              </a:rPr>
              <a:t>метод аналогий</a:t>
            </a:r>
            <a:endParaRPr lang="ru-RU" sz="2000" b="1" dirty="0">
              <a:solidFill>
                <a:srgbClr val="FF0000"/>
              </a:solidFill>
              <a:latin typeface="Calibri" pitchFamily="34" charset="0"/>
            </a:endParaRPr>
          </a:p>
        </p:txBody>
      </p:sp>
      <p:sp>
        <p:nvSpPr>
          <p:cNvPr id="9" name="Прямоугольник 8"/>
          <p:cNvSpPr/>
          <p:nvPr/>
        </p:nvSpPr>
        <p:spPr>
          <a:xfrm>
            <a:off x="214282" y="1357298"/>
            <a:ext cx="8715436" cy="1323439"/>
          </a:xfrm>
          <a:prstGeom prst="rect">
            <a:avLst/>
          </a:prstGeom>
        </p:spPr>
        <p:txBody>
          <a:bodyPr wrap="square">
            <a:spAutoFit/>
          </a:bodyPr>
          <a:lstStyle/>
          <a:p>
            <a:pPr algn="just"/>
            <a:r>
              <a:rPr lang="ru-RU" sz="1600" b="1" dirty="0" smtClean="0">
                <a:solidFill>
                  <a:srgbClr val="FF0000"/>
                </a:solidFill>
                <a:latin typeface="Calibri" pitchFamily="34" charset="0"/>
              </a:rPr>
              <a:t>Например</a:t>
            </a:r>
            <a:r>
              <a:rPr lang="ru-RU" sz="1600" b="1" dirty="0" smtClean="0">
                <a:latin typeface="Calibri" pitchFamily="34" charset="0"/>
              </a:rPr>
              <a:t>: изобрази будильник, который забыли выключить;</a:t>
            </a:r>
          </a:p>
          <a:p>
            <a:pPr algn="just"/>
            <a:r>
              <a:rPr lang="ru-RU" sz="1600" b="1" dirty="0" smtClean="0">
                <a:latin typeface="Calibri" pitchFamily="34" charset="0"/>
              </a:rPr>
              <a:t>покажи походку человека, которому жмут ботинки;</a:t>
            </a:r>
          </a:p>
          <a:p>
            <a:pPr algn="just"/>
            <a:r>
              <a:rPr lang="ru-RU" sz="1600" b="1" dirty="0" smtClean="0">
                <a:latin typeface="Calibri" pitchFamily="34" charset="0"/>
              </a:rPr>
              <a:t>изобрази рассерженного поросенка, встревоженного кота, восторженного кролика;</a:t>
            </a:r>
          </a:p>
          <a:p>
            <a:pPr algn="just"/>
            <a:r>
              <a:rPr lang="ru-RU" sz="1600" b="1" dirty="0" smtClean="0">
                <a:latin typeface="Calibri" pitchFamily="34" charset="0"/>
              </a:rPr>
              <a:t>представь, что ты животное, которое любит музыку, но не умеет говорить, а хочет спеть песню. Прохрюкай "В лесу родилась елочка…", промяукай "Солнечный круг…" и т.д.;</a:t>
            </a:r>
            <a:endParaRPr lang="ru-RU" sz="1600" b="1" dirty="0">
              <a:latin typeface="Calibri" pitchFamily="34" charset="0"/>
            </a:endParaRPr>
          </a:p>
        </p:txBody>
      </p:sp>
      <p:pic>
        <p:nvPicPr>
          <p:cNvPr id="9218" name="Picture 2" descr="http://0.tqn.com/d/webclipart/1/S/x/x/4/Red-Alarm-Clock.png"/>
          <p:cNvPicPr>
            <a:picLocks noChangeAspect="1" noChangeArrowheads="1"/>
          </p:cNvPicPr>
          <p:nvPr/>
        </p:nvPicPr>
        <p:blipFill>
          <a:blip r:embed="rId2" cstate="screen"/>
          <a:srcRect/>
          <a:stretch>
            <a:fillRect/>
          </a:stretch>
        </p:blipFill>
        <p:spPr bwMode="auto">
          <a:xfrm>
            <a:off x="571472" y="3643314"/>
            <a:ext cx="1217855" cy="1714512"/>
          </a:xfrm>
          <a:prstGeom prst="rect">
            <a:avLst/>
          </a:prstGeom>
          <a:noFill/>
        </p:spPr>
      </p:pic>
      <p:pic>
        <p:nvPicPr>
          <p:cNvPr id="9220" name="Picture 4" descr="http://s00.yaplakal.com/pics/pics_original/7/3/3/8152337.jpg"/>
          <p:cNvPicPr>
            <a:picLocks noChangeAspect="1" noChangeArrowheads="1"/>
          </p:cNvPicPr>
          <p:nvPr/>
        </p:nvPicPr>
        <p:blipFill>
          <a:blip r:embed="rId3" cstate="print"/>
          <a:srcRect/>
          <a:stretch>
            <a:fillRect/>
          </a:stretch>
        </p:blipFill>
        <p:spPr bwMode="auto">
          <a:xfrm>
            <a:off x="6715140" y="4500570"/>
            <a:ext cx="1102611" cy="1633499"/>
          </a:xfrm>
          <a:prstGeom prst="rect">
            <a:avLst/>
          </a:prstGeom>
          <a:noFill/>
        </p:spPr>
      </p:pic>
      <p:pic>
        <p:nvPicPr>
          <p:cNvPr id="9222" name="Picture 6" descr="http://wdesk.ru/_ph/165/2/117586860.gif"/>
          <p:cNvPicPr>
            <a:picLocks noChangeAspect="1" noChangeArrowheads="1"/>
          </p:cNvPicPr>
          <p:nvPr/>
        </p:nvPicPr>
        <p:blipFill>
          <a:blip r:embed="rId4"/>
          <a:srcRect/>
          <a:stretch>
            <a:fillRect/>
          </a:stretch>
        </p:blipFill>
        <p:spPr bwMode="auto">
          <a:xfrm>
            <a:off x="2428860" y="3000372"/>
            <a:ext cx="3321867" cy="2214578"/>
          </a:xfrm>
          <a:prstGeom prst="rect">
            <a:avLst/>
          </a:prstGeom>
          <a:noFill/>
        </p:spPr>
      </p:pic>
      <p:pic>
        <p:nvPicPr>
          <p:cNvPr id="9226" name="Picture 10" descr="http://img-fotki.yandex.ru/get/5626/185733802.6a/0_c5047_87d91d07_XL.png"/>
          <p:cNvPicPr>
            <a:picLocks noChangeAspect="1" noChangeArrowheads="1"/>
          </p:cNvPicPr>
          <p:nvPr/>
        </p:nvPicPr>
        <p:blipFill>
          <a:blip r:embed="rId5" cstate="screen"/>
          <a:srcRect/>
          <a:stretch>
            <a:fillRect/>
          </a:stretch>
        </p:blipFill>
        <p:spPr bwMode="auto">
          <a:xfrm>
            <a:off x="4500562" y="5000636"/>
            <a:ext cx="1236771" cy="146580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www.multstrana.ru/sites/default/files/imagecache/170x128/img/news/goroh_zastavka.jpg"/>
          <p:cNvPicPr>
            <a:picLocks noChangeAspect="1" noChangeArrowheads="1"/>
          </p:cNvPicPr>
          <p:nvPr/>
        </p:nvPicPr>
        <p:blipFill>
          <a:blip r:embed="rId2"/>
          <a:srcRect/>
          <a:stretch>
            <a:fillRect/>
          </a:stretch>
        </p:blipFill>
        <p:spPr bwMode="auto">
          <a:xfrm>
            <a:off x="3428992" y="2928934"/>
            <a:ext cx="1619250" cy="1219201"/>
          </a:xfrm>
          <a:prstGeom prst="rect">
            <a:avLst/>
          </a:prstGeom>
          <a:noFill/>
        </p:spPr>
      </p:pic>
      <p:sp>
        <p:nvSpPr>
          <p:cNvPr id="2" name="Прямоугольник 1"/>
          <p:cNvSpPr/>
          <p:nvPr/>
        </p:nvSpPr>
        <p:spPr>
          <a:xfrm>
            <a:off x="642910" y="500042"/>
            <a:ext cx="6215090" cy="2308324"/>
          </a:xfrm>
          <a:prstGeom prst="rect">
            <a:avLst/>
          </a:prstGeom>
        </p:spPr>
        <p:txBody>
          <a:bodyPr wrap="square">
            <a:spAutoFit/>
          </a:bodyPr>
          <a:lstStyle/>
          <a:p>
            <a:r>
              <a:rPr lang="ru-RU" b="1" dirty="0" smtClean="0">
                <a:solidFill>
                  <a:srgbClr val="FF0000"/>
                </a:solidFill>
                <a:latin typeface="Calibri" pitchFamily="34" charset="0"/>
              </a:rPr>
              <a:t>Например:</a:t>
            </a:r>
            <a:r>
              <a:rPr lang="ru-RU" dirty="0" smtClean="0">
                <a:latin typeface="Calibri" pitchFamily="34" charset="0"/>
              </a:rPr>
              <a:t> </a:t>
            </a:r>
            <a:r>
              <a:rPr lang="ru-RU" b="1" dirty="0" smtClean="0">
                <a:latin typeface="Calibri" pitchFamily="34" charset="0"/>
              </a:rPr>
              <a:t>Назовите вид аналогии. </a:t>
            </a:r>
            <a:br>
              <a:rPr lang="ru-RU" b="1" dirty="0" smtClean="0">
                <a:latin typeface="Calibri" pitchFamily="34" charset="0"/>
              </a:rPr>
            </a:br>
            <a:r>
              <a:rPr lang="ru-RU" b="1" dirty="0" smtClean="0">
                <a:latin typeface="Calibri" pitchFamily="34" charset="0"/>
              </a:rPr>
              <a:t>сердце - насос. (по функции)</a:t>
            </a:r>
            <a:br>
              <a:rPr lang="ru-RU" b="1" dirty="0" smtClean="0">
                <a:latin typeface="Calibri" pitchFamily="34" charset="0"/>
              </a:rPr>
            </a:br>
            <a:r>
              <a:rPr lang="ru-RU" b="1" dirty="0" smtClean="0">
                <a:latin typeface="Calibri" pitchFamily="34" charset="0"/>
              </a:rPr>
              <a:t>Солнце - горошина.(по форме) </a:t>
            </a:r>
            <a:br>
              <a:rPr lang="ru-RU" b="1" dirty="0" smtClean="0">
                <a:latin typeface="Calibri" pitchFamily="34" charset="0"/>
              </a:rPr>
            </a:br>
            <a:r>
              <a:rPr lang="ru-RU" b="1" dirty="0" smtClean="0">
                <a:latin typeface="Calibri" pitchFamily="34" charset="0"/>
              </a:rPr>
              <a:t>Бритва - коса. (по функции) </a:t>
            </a:r>
            <a:br>
              <a:rPr lang="ru-RU" b="1" dirty="0" smtClean="0">
                <a:latin typeface="Calibri" pitchFamily="34" charset="0"/>
              </a:rPr>
            </a:br>
            <a:r>
              <a:rPr lang="ru-RU" b="1" dirty="0" smtClean="0">
                <a:latin typeface="Calibri" pitchFamily="34" charset="0"/>
              </a:rPr>
              <a:t>Ветер - вентилятор. (по функции) </a:t>
            </a:r>
            <a:br>
              <a:rPr lang="ru-RU" b="1" dirty="0" smtClean="0">
                <a:latin typeface="Calibri" pitchFamily="34" charset="0"/>
              </a:rPr>
            </a:br>
            <a:r>
              <a:rPr lang="ru-RU" b="1" dirty="0" smtClean="0">
                <a:latin typeface="Calibri" pitchFamily="34" charset="0"/>
              </a:rPr>
              <a:t>Фотография - картина.(по образам) </a:t>
            </a:r>
            <a:br>
              <a:rPr lang="ru-RU" b="1" dirty="0" smtClean="0">
                <a:latin typeface="Calibri" pitchFamily="34" charset="0"/>
              </a:rPr>
            </a:br>
            <a:r>
              <a:rPr lang="ru-RU" b="1" dirty="0" smtClean="0">
                <a:latin typeface="Calibri" pitchFamily="34" charset="0"/>
              </a:rPr>
              <a:t>Дыхание и горение. (по функции)</a:t>
            </a:r>
            <a:r>
              <a:rPr lang="ru-RU" dirty="0" smtClean="0">
                <a:latin typeface="Calibri" pitchFamily="34" charset="0"/>
              </a:rPr>
              <a:t/>
            </a:r>
            <a:br>
              <a:rPr lang="ru-RU" dirty="0" smtClean="0">
                <a:latin typeface="Calibri" pitchFamily="34" charset="0"/>
              </a:rPr>
            </a:br>
            <a:endParaRPr lang="ru-RU" dirty="0">
              <a:latin typeface="Calibri" pitchFamily="34" charset="0"/>
            </a:endParaRPr>
          </a:p>
        </p:txBody>
      </p:sp>
      <p:pic>
        <p:nvPicPr>
          <p:cNvPr id="38914" name="Picture 2" descr="http://festival.1september.ru/articles/593803/6.jpg"/>
          <p:cNvPicPr>
            <a:picLocks noChangeAspect="1" noChangeArrowheads="1"/>
          </p:cNvPicPr>
          <p:nvPr/>
        </p:nvPicPr>
        <p:blipFill>
          <a:blip r:embed="rId3"/>
          <a:srcRect/>
          <a:stretch>
            <a:fillRect/>
          </a:stretch>
        </p:blipFill>
        <p:spPr bwMode="auto">
          <a:xfrm>
            <a:off x="714348" y="2857496"/>
            <a:ext cx="1680893" cy="1714512"/>
          </a:xfrm>
          <a:prstGeom prst="rect">
            <a:avLst/>
          </a:prstGeom>
          <a:noFill/>
        </p:spPr>
      </p:pic>
      <p:pic>
        <p:nvPicPr>
          <p:cNvPr id="38916" name="Picture 4" descr="http://novostey.com/i4/2010/08/11/aca7166df51df9f646a167d2e8e61668.jpg"/>
          <p:cNvPicPr>
            <a:picLocks noChangeAspect="1" noChangeArrowheads="1"/>
          </p:cNvPicPr>
          <p:nvPr/>
        </p:nvPicPr>
        <p:blipFill>
          <a:blip r:embed="rId4" cstate="print"/>
          <a:srcRect/>
          <a:stretch>
            <a:fillRect/>
          </a:stretch>
        </p:blipFill>
        <p:spPr bwMode="auto">
          <a:xfrm>
            <a:off x="6000760" y="1000108"/>
            <a:ext cx="1756220" cy="1214446"/>
          </a:xfrm>
          <a:prstGeom prst="rect">
            <a:avLst/>
          </a:prstGeom>
          <a:noFill/>
        </p:spPr>
      </p:pic>
      <p:pic>
        <p:nvPicPr>
          <p:cNvPr id="38922" name="Picture 10" descr="http://www.saglikmeydani.com/images/haberler/kalp_hastalari_tok_karnina_uyumasin_h48687.jpg"/>
          <p:cNvPicPr>
            <a:picLocks noChangeAspect="1" noChangeArrowheads="1"/>
          </p:cNvPicPr>
          <p:nvPr/>
        </p:nvPicPr>
        <p:blipFill>
          <a:blip r:embed="rId5"/>
          <a:srcRect/>
          <a:stretch>
            <a:fillRect/>
          </a:stretch>
        </p:blipFill>
        <p:spPr bwMode="auto">
          <a:xfrm>
            <a:off x="6715140" y="2643182"/>
            <a:ext cx="1448603" cy="1428760"/>
          </a:xfrm>
          <a:prstGeom prst="rect">
            <a:avLst/>
          </a:prstGeom>
          <a:noFill/>
        </p:spPr>
      </p:pic>
      <p:pic>
        <p:nvPicPr>
          <p:cNvPr id="38924" name="Picture 12" descr="http://geocamping.ru/images/product_images/info_images/nasos_sli_002.jpg"/>
          <p:cNvPicPr>
            <a:picLocks noChangeAspect="1" noChangeArrowheads="1"/>
          </p:cNvPicPr>
          <p:nvPr/>
        </p:nvPicPr>
        <p:blipFill>
          <a:blip r:embed="rId6"/>
          <a:srcRect/>
          <a:stretch>
            <a:fillRect/>
          </a:stretch>
        </p:blipFill>
        <p:spPr bwMode="auto">
          <a:xfrm>
            <a:off x="5143504" y="4500570"/>
            <a:ext cx="1518588" cy="17528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714357"/>
            <a:ext cx="8072494" cy="2092881"/>
          </a:xfrm>
          <a:prstGeom prst="rect">
            <a:avLst/>
          </a:prstGeom>
          <a:noFill/>
        </p:spPr>
        <p:txBody>
          <a:bodyPr wrap="square" rtlCol="0">
            <a:spAutoFit/>
          </a:bodyPr>
          <a:lstStyle/>
          <a:p>
            <a:pPr algn="just"/>
            <a:endParaRPr lang="ru-RU" sz="1600" b="1" dirty="0" smtClean="0">
              <a:latin typeface="Comic Sans MS" pitchFamily="66" charset="0"/>
            </a:endParaRPr>
          </a:p>
          <a:p>
            <a:pPr algn="just"/>
            <a:r>
              <a:rPr lang="ru-RU" sz="1600" b="1" dirty="0" smtClean="0">
                <a:solidFill>
                  <a:srgbClr val="FF0000"/>
                </a:solidFill>
                <a:latin typeface="Calibri" pitchFamily="34" charset="0"/>
              </a:rPr>
              <a:t>Например,</a:t>
            </a:r>
            <a:r>
              <a:rPr lang="ru-RU" sz="1600" b="1" dirty="0" smtClean="0">
                <a:latin typeface="Calibri" pitchFamily="34" charset="0"/>
              </a:rPr>
              <a:t> необходимо создать новый образ Ивана-царевича. </a:t>
            </a:r>
          </a:p>
          <a:p>
            <a:pPr algn="just"/>
            <a:endParaRPr lang="ru-RU" sz="1600" b="1" dirty="0" smtClean="0">
              <a:latin typeface="Calibri" pitchFamily="34" charset="0"/>
            </a:endParaRPr>
          </a:p>
          <a:p>
            <a:pPr algn="just"/>
            <a:r>
              <a:rPr lang="ru-RU" sz="1600" b="1" dirty="0" smtClean="0">
                <a:solidFill>
                  <a:srgbClr val="FF0000"/>
                </a:solidFill>
                <a:latin typeface="Calibri" pitchFamily="34" charset="0"/>
              </a:rPr>
              <a:t>Возможные варианты характеристик по выделенным критериям</a:t>
            </a:r>
          </a:p>
          <a:p>
            <a:pPr algn="just"/>
            <a:endParaRPr lang="ru-RU" sz="1600" b="1" dirty="0" smtClean="0">
              <a:latin typeface="Calibri" pitchFamily="34" charset="0"/>
            </a:endParaRPr>
          </a:p>
          <a:p>
            <a:pPr algn="just"/>
            <a:endParaRPr lang="ru-RU" sz="1600" b="1" dirty="0" smtClean="0">
              <a:latin typeface="Comic Sans MS" pitchFamily="66" charset="0"/>
            </a:endParaRPr>
          </a:p>
          <a:p>
            <a:pPr algn="just"/>
            <a:endParaRPr lang="ru-RU" sz="1600" b="1" dirty="0" smtClean="0">
              <a:latin typeface="Comic Sans MS" pitchFamily="66" charset="0"/>
            </a:endParaRPr>
          </a:p>
          <a:p>
            <a:endParaRPr lang="ru-RU" dirty="0"/>
          </a:p>
        </p:txBody>
      </p:sp>
      <p:sp>
        <p:nvSpPr>
          <p:cNvPr id="3" name="Прямоугольник 2"/>
          <p:cNvSpPr/>
          <p:nvPr/>
        </p:nvSpPr>
        <p:spPr>
          <a:xfrm>
            <a:off x="1785918" y="285728"/>
            <a:ext cx="6429420" cy="461665"/>
          </a:xfrm>
          <a:prstGeom prst="rect">
            <a:avLst/>
          </a:prstGeom>
        </p:spPr>
        <p:txBody>
          <a:bodyPr wrap="square">
            <a:spAutoFit/>
          </a:bodyPr>
          <a:lstStyle/>
          <a:p>
            <a:r>
              <a:rPr lang="ru-RU" sz="2400" b="1" dirty="0" smtClean="0">
                <a:solidFill>
                  <a:srgbClr val="FF0000"/>
                </a:solidFill>
                <a:latin typeface="Calibri" pitchFamily="34" charset="0"/>
              </a:rPr>
              <a:t>Метод морфологического анализа</a:t>
            </a:r>
          </a:p>
        </p:txBody>
      </p:sp>
      <p:graphicFrame>
        <p:nvGraphicFramePr>
          <p:cNvPr id="6" name="Таблица 5"/>
          <p:cNvGraphicFramePr>
            <a:graphicFrameLocks noGrp="1"/>
          </p:cNvGraphicFramePr>
          <p:nvPr/>
        </p:nvGraphicFramePr>
        <p:xfrm>
          <a:off x="571472" y="2071678"/>
          <a:ext cx="8001058" cy="4325967"/>
        </p:xfrm>
        <a:graphic>
          <a:graphicData uri="http://schemas.openxmlformats.org/drawingml/2006/table">
            <a:tbl>
              <a:tblPr firstRow="1" bandRow="1">
                <a:tableStyleId>{5C22544A-7EE6-4342-B048-85BDC9FD1C3A}</a:tableStyleId>
              </a:tblPr>
              <a:tblGrid>
                <a:gridCol w="1660034"/>
                <a:gridCol w="1585256"/>
                <a:gridCol w="1585256"/>
                <a:gridCol w="1585256"/>
                <a:gridCol w="1585256"/>
              </a:tblGrid>
              <a:tr h="707129">
                <a:tc>
                  <a:txBody>
                    <a:bodyPr/>
                    <a:lstStyle/>
                    <a:p>
                      <a:pPr algn="ctr"/>
                      <a:r>
                        <a:rPr lang="ru-RU" sz="1400" b="1" dirty="0">
                          <a:solidFill>
                            <a:srgbClr val="FFFF00"/>
                          </a:solidFill>
                          <a:latin typeface="Cambria" pitchFamily="18" charset="0"/>
                        </a:rPr>
                        <a:t>Возраст</a:t>
                      </a:r>
                    </a:p>
                  </a:txBody>
                  <a:tcPr marL="0" marR="0" marT="0" marB="0" anchor="ctr"/>
                </a:tc>
                <a:tc>
                  <a:txBody>
                    <a:bodyPr/>
                    <a:lstStyle/>
                    <a:p>
                      <a:pPr algn="ctr"/>
                      <a:r>
                        <a:rPr lang="ru-RU" sz="1400" b="1" dirty="0">
                          <a:solidFill>
                            <a:srgbClr val="FFFF00"/>
                          </a:solidFill>
                          <a:latin typeface="Cambria" pitchFamily="18" charset="0"/>
                        </a:rPr>
                        <a:t>Место жительства</a:t>
                      </a:r>
                    </a:p>
                  </a:txBody>
                  <a:tcPr marL="0" marR="0" marT="0" marB="0" anchor="ctr"/>
                </a:tc>
                <a:tc>
                  <a:txBody>
                    <a:bodyPr/>
                    <a:lstStyle/>
                    <a:p>
                      <a:pPr algn="ctr"/>
                      <a:r>
                        <a:rPr lang="ru-RU" sz="1400" b="1" dirty="0">
                          <a:solidFill>
                            <a:srgbClr val="FFFF00"/>
                          </a:solidFill>
                          <a:latin typeface="Cambria" pitchFamily="18" charset="0"/>
                        </a:rPr>
                        <a:t>Средство передвижения</a:t>
                      </a:r>
                    </a:p>
                  </a:txBody>
                  <a:tcPr marL="0" marR="0" marT="0" marB="0" anchor="ctr"/>
                </a:tc>
                <a:tc>
                  <a:txBody>
                    <a:bodyPr/>
                    <a:lstStyle/>
                    <a:p>
                      <a:pPr algn="ctr"/>
                      <a:r>
                        <a:rPr lang="ru-RU" sz="1400" b="1" dirty="0">
                          <a:solidFill>
                            <a:srgbClr val="FFFF00"/>
                          </a:solidFill>
                          <a:latin typeface="Cambria" pitchFamily="18" charset="0"/>
                        </a:rPr>
                        <a:t>Стиль одежды</a:t>
                      </a:r>
                    </a:p>
                  </a:txBody>
                  <a:tcPr marL="0" marR="0" marT="0" marB="0" anchor="ctr"/>
                </a:tc>
                <a:tc>
                  <a:txBody>
                    <a:bodyPr/>
                    <a:lstStyle/>
                    <a:p>
                      <a:pPr algn="ctr"/>
                      <a:r>
                        <a:rPr lang="ru-RU" sz="1400" b="1" dirty="0">
                          <a:solidFill>
                            <a:srgbClr val="FFFF00"/>
                          </a:solidFill>
                          <a:latin typeface="Cambria" pitchFamily="18" charset="0"/>
                        </a:rPr>
                        <a:t>Характер</a:t>
                      </a:r>
                    </a:p>
                  </a:txBody>
                  <a:tcPr marL="0" marR="0" marT="0" marB="0" anchor="ctr"/>
                </a:tc>
              </a:tr>
              <a:tr h="790322">
                <a:tc>
                  <a:txBody>
                    <a:bodyPr/>
                    <a:lstStyle/>
                    <a:p>
                      <a:pPr algn="ctr"/>
                      <a:r>
                        <a:rPr lang="ru-RU" sz="1400" b="1" dirty="0">
                          <a:solidFill>
                            <a:srgbClr val="C00000"/>
                          </a:solidFill>
                          <a:latin typeface="Cambria" pitchFamily="18" charset="0"/>
                        </a:rPr>
                        <a:t>Ребёнок</a:t>
                      </a:r>
                    </a:p>
                  </a:txBody>
                  <a:tcPr marL="0" marR="0" marT="0" marB="0" anchor="ctr"/>
                </a:tc>
                <a:tc>
                  <a:txBody>
                    <a:bodyPr/>
                    <a:lstStyle/>
                    <a:p>
                      <a:pPr algn="ctr"/>
                      <a:r>
                        <a:rPr lang="ru-RU" sz="1400" b="1" dirty="0">
                          <a:solidFill>
                            <a:srgbClr val="C00000"/>
                          </a:solidFill>
                          <a:latin typeface="Cambria" pitchFamily="18" charset="0"/>
                        </a:rPr>
                        <a:t>Дворец</a:t>
                      </a:r>
                    </a:p>
                  </a:txBody>
                  <a:tcPr marL="0" marR="0" marT="0" marB="0" anchor="ctr"/>
                </a:tc>
                <a:tc>
                  <a:txBody>
                    <a:bodyPr/>
                    <a:lstStyle/>
                    <a:p>
                      <a:pPr algn="ctr"/>
                      <a:r>
                        <a:rPr lang="ru-RU" sz="1400" b="1" dirty="0">
                          <a:solidFill>
                            <a:srgbClr val="C00000"/>
                          </a:solidFill>
                          <a:latin typeface="Cambria" pitchFamily="18" charset="0"/>
                        </a:rPr>
                        <a:t>Конь</a:t>
                      </a:r>
                    </a:p>
                  </a:txBody>
                  <a:tcPr marL="0" marR="0" marT="0" marB="0" anchor="ctr"/>
                </a:tc>
                <a:tc>
                  <a:txBody>
                    <a:bodyPr/>
                    <a:lstStyle/>
                    <a:p>
                      <a:pPr algn="ctr"/>
                      <a:r>
                        <a:rPr lang="ru-RU" sz="1400" b="1" dirty="0">
                          <a:solidFill>
                            <a:srgbClr val="C00000"/>
                          </a:solidFill>
                          <a:latin typeface="Cambria" pitchFamily="18" charset="0"/>
                        </a:rPr>
                        <a:t>Спортивный костюм</a:t>
                      </a:r>
                    </a:p>
                  </a:txBody>
                  <a:tcPr marL="0" marR="0" marT="0" marB="0" anchor="ctr"/>
                </a:tc>
                <a:tc>
                  <a:txBody>
                    <a:bodyPr/>
                    <a:lstStyle/>
                    <a:p>
                      <a:pPr algn="ctr"/>
                      <a:r>
                        <a:rPr lang="ru-RU" sz="1400" b="1" dirty="0">
                          <a:solidFill>
                            <a:srgbClr val="C00000"/>
                          </a:solidFill>
                          <a:latin typeface="Cambria" pitchFamily="18" charset="0"/>
                        </a:rPr>
                        <a:t>Добрый</a:t>
                      </a:r>
                    </a:p>
                  </a:txBody>
                  <a:tcPr marL="0" marR="0" marT="0" marB="0" anchor="ctr"/>
                </a:tc>
              </a:tr>
              <a:tr h="707129">
                <a:tc>
                  <a:txBody>
                    <a:bodyPr/>
                    <a:lstStyle/>
                    <a:p>
                      <a:pPr algn="ctr"/>
                      <a:r>
                        <a:rPr lang="ru-RU" sz="1400" b="1" dirty="0">
                          <a:solidFill>
                            <a:srgbClr val="C00000"/>
                          </a:solidFill>
                          <a:latin typeface="Cambria" pitchFamily="18" charset="0"/>
                        </a:rPr>
                        <a:t>Подросток</a:t>
                      </a:r>
                    </a:p>
                  </a:txBody>
                  <a:tcPr marL="0" marR="0" marT="0" marB="0" anchor="ctr"/>
                </a:tc>
                <a:tc>
                  <a:txBody>
                    <a:bodyPr/>
                    <a:lstStyle/>
                    <a:p>
                      <a:pPr algn="ctr"/>
                      <a:r>
                        <a:rPr lang="ru-RU" sz="1400" b="1" dirty="0">
                          <a:solidFill>
                            <a:srgbClr val="C00000"/>
                          </a:solidFill>
                          <a:latin typeface="Cambria" pitchFamily="18" charset="0"/>
                        </a:rPr>
                        <a:t>Многоэтажный дом</a:t>
                      </a:r>
                    </a:p>
                  </a:txBody>
                  <a:tcPr marL="0" marR="0" marT="0" marB="0" anchor="ctr"/>
                </a:tc>
                <a:tc>
                  <a:txBody>
                    <a:bodyPr/>
                    <a:lstStyle/>
                    <a:p>
                      <a:pPr algn="ctr"/>
                      <a:r>
                        <a:rPr lang="ru-RU" sz="1400" b="1" dirty="0">
                          <a:solidFill>
                            <a:srgbClr val="C00000"/>
                          </a:solidFill>
                          <a:latin typeface="Cambria" pitchFamily="18" charset="0"/>
                        </a:rPr>
                        <a:t>Автомобиль</a:t>
                      </a:r>
                    </a:p>
                  </a:txBody>
                  <a:tcPr marL="0" marR="0" marT="0" marB="0" anchor="ctr"/>
                </a:tc>
                <a:tc>
                  <a:txBody>
                    <a:bodyPr/>
                    <a:lstStyle/>
                    <a:p>
                      <a:pPr algn="ctr"/>
                      <a:r>
                        <a:rPr lang="ru-RU" sz="1400" b="1" dirty="0">
                          <a:solidFill>
                            <a:srgbClr val="C00000"/>
                          </a:solidFill>
                          <a:latin typeface="Cambria" pitchFamily="18" charset="0"/>
                        </a:rPr>
                        <a:t>Праздничный наряд</a:t>
                      </a:r>
                    </a:p>
                  </a:txBody>
                  <a:tcPr marL="0" marR="0" marT="0" marB="0" anchor="ctr"/>
                </a:tc>
                <a:tc>
                  <a:txBody>
                    <a:bodyPr/>
                    <a:lstStyle/>
                    <a:p>
                      <a:pPr algn="ctr"/>
                      <a:r>
                        <a:rPr lang="ru-RU" sz="1400" b="1" dirty="0">
                          <a:solidFill>
                            <a:srgbClr val="C00000"/>
                          </a:solidFill>
                          <a:latin typeface="Cambria" pitchFamily="18" charset="0"/>
                        </a:rPr>
                        <a:t>Вредный</a:t>
                      </a:r>
                    </a:p>
                  </a:txBody>
                  <a:tcPr marL="0" marR="0" marT="0" marB="0" anchor="ctr"/>
                </a:tc>
              </a:tr>
              <a:tr h="707129">
                <a:tc>
                  <a:txBody>
                    <a:bodyPr/>
                    <a:lstStyle/>
                    <a:p>
                      <a:pPr algn="ctr"/>
                      <a:r>
                        <a:rPr lang="ru-RU" sz="1400" b="1" dirty="0">
                          <a:solidFill>
                            <a:srgbClr val="C00000"/>
                          </a:solidFill>
                          <a:latin typeface="Cambria" pitchFamily="18" charset="0"/>
                        </a:rPr>
                        <a:t>Юноша</a:t>
                      </a:r>
                    </a:p>
                  </a:txBody>
                  <a:tcPr marL="0" marR="0" marT="0" marB="0" anchor="ctr"/>
                </a:tc>
                <a:tc>
                  <a:txBody>
                    <a:bodyPr/>
                    <a:lstStyle/>
                    <a:p>
                      <a:pPr algn="ctr"/>
                      <a:r>
                        <a:rPr lang="ru-RU" sz="1400" b="1">
                          <a:solidFill>
                            <a:srgbClr val="C00000"/>
                          </a:solidFill>
                          <a:latin typeface="Cambria" pitchFamily="18" charset="0"/>
                        </a:rPr>
                        <a:t>Лес</a:t>
                      </a:r>
                    </a:p>
                  </a:txBody>
                  <a:tcPr marL="0" marR="0" marT="0" marB="0" anchor="ctr"/>
                </a:tc>
                <a:tc>
                  <a:txBody>
                    <a:bodyPr/>
                    <a:lstStyle/>
                    <a:p>
                      <a:pPr algn="ctr"/>
                      <a:r>
                        <a:rPr lang="ru-RU" sz="1400" b="1" dirty="0">
                          <a:solidFill>
                            <a:srgbClr val="C00000"/>
                          </a:solidFill>
                          <a:latin typeface="Cambria" pitchFamily="18" charset="0"/>
                        </a:rPr>
                        <a:t>Ролики</a:t>
                      </a:r>
                    </a:p>
                  </a:txBody>
                  <a:tcPr marL="0" marR="0" marT="0" marB="0" anchor="ctr"/>
                </a:tc>
                <a:tc>
                  <a:txBody>
                    <a:bodyPr/>
                    <a:lstStyle/>
                    <a:p>
                      <a:pPr algn="ctr"/>
                      <a:r>
                        <a:rPr lang="ru-RU" sz="1400" b="1" dirty="0">
                          <a:solidFill>
                            <a:srgbClr val="C00000"/>
                          </a:solidFill>
                          <a:latin typeface="Cambria" pitchFamily="18" charset="0"/>
                        </a:rPr>
                        <a:t>Строгий костюм</a:t>
                      </a:r>
                    </a:p>
                  </a:txBody>
                  <a:tcPr marL="0" marR="0" marT="0" marB="0" anchor="ctr"/>
                </a:tc>
                <a:tc>
                  <a:txBody>
                    <a:bodyPr/>
                    <a:lstStyle/>
                    <a:p>
                      <a:pPr algn="ctr"/>
                      <a:r>
                        <a:rPr lang="ru-RU" sz="1400" b="1" dirty="0">
                          <a:solidFill>
                            <a:srgbClr val="C00000"/>
                          </a:solidFill>
                          <a:latin typeface="Cambria" pitchFamily="18" charset="0"/>
                        </a:rPr>
                        <a:t>Нытик</a:t>
                      </a:r>
                    </a:p>
                  </a:txBody>
                  <a:tcPr marL="0" marR="0" marT="0" marB="0" anchor="ctr"/>
                </a:tc>
              </a:tr>
              <a:tr h="707129">
                <a:tc>
                  <a:txBody>
                    <a:bodyPr/>
                    <a:lstStyle/>
                    <a:p>
                      <a:pPr algn="ctr"/>
                      <a:r>
                        <a:rPr lang="ru-RU" sz="1400" b="1">
                          <a:solidFill>
                            <a:srgbClr val="C00000"/>
                          </a:solidFill>
                          <a:latin typeface="Cambria" pitchFamily="18" charset="0"/>
                        </a:rPr>
                        <a:t>Старик</a:t>
                      </a:r>
                    </a:p>
                  </a:txBody>
                  <a:tcPr marL="0" marR="0" marT="0" marB="0" anchor="ctr"/>
                </a:tc>
                <a:tc>
                  <a:txBody>
                    <a:bodyPr/>
                    <a:lstStyle/>
                    <a:p>
                      <a:pPr algn="ctr"/>
                      <a:r>
                        <a:rPr lang="ru-RU" sz="1400" b="1">
                          <a:solidFill>
                            <a:srgbClr val="C00000"/>
                          </a:solidFill>
                          <a:latin typeface="Cambria" pitchFamily="18" charset="0"/>
                        </a:rPr>
                        <a:t>Детский сад</a:t>
                      </a:r>
                    </a:p>
                  </a:txBody>
                  <a:tcPr marL="0" marR="0" marT="0" marB="0" anchor="ctr"/>
                </a:tc>
                <a:tc>
                  <a:txBody>
                    <a:bodyPr/>
                    <a:lstStyle/>
                    <a:p>
                      <a:pPr algn="ctr"/>
                      <a:r>
                        <a:rPr lang="ru-RU" sz="1400" b="1">
                          <a:solidFill>
                            <a:srgbClr val="C00000"/>
                          </a:solidFill>
                          <a:latin typeface="Cambria" pitchFamily="18" charset="0"/>
                        </a:rPr>
                        <a:t>Лыжи</a:t>
                      </a:r>
                    </a:p>
                  </a:txBody>
                  <a:tcPr marL="0" marR="0" marT="0" marB="0" anchor="ctr"/>
                </a:tc>
                <a:tc>
                  <a:txBody>
                    <a:bodyPr/>
                    <a:lstStyle/>
                    <a:p>
                      <a:pPr algn="ctr"/>
                      <a:r>
                        <a:rPr lang="ru-RU" sz="1400" b="1" dirty="0">
                          <a:solidFill>
                            <a:srgbClr val="C00000"/>
                          </a:solidFill>
                          <a:latin typeface="Cambria" pitchFamily="18" charset="0"/>
                        </a:rPr>
                        <a:t>Шорты и майка</a:t>
                      </a:r>
                    </a:p>
                  </a:txBody>
                  <a:tcPr marL="0" marR="0" marT="0" marB="0" anchor="ctr"/>
                </a:tc>
                <a:tc>
                  <a:txBody>
                    <a:bodyPr/>
                    <a:lstStyle/>
                    <a:p>
                      <a:pPr algn="ctr"/>
                      <a:r>
                        <a:rPr lang="ru-RU" sz="1400" b="1" dirty="0">
                          <a:solidFill>
                            <a:srgbClr val="C00000"/>
                          </a:solidFill>
                          <a:latin typeface="Cambria" pitchFamily="18" charset="0"/>
                        </a:rPr>
                        <a:t>Весельчак</a:t>
                      </a:r>
                    </a:p>
                  </a:txBody>
                  <a:tcPr marL="0" marR="0" marT="0" marB="0" anchor="ctr"/>
                </a:tc>
              </a:tr>
              <a:tr h="707129">
                <a:tc>
                  <a:txBody>
                    <a:bodyPr/>
                    <a:lstStyle/>
                    <a:p>
                      <a:pPr algn="ctr"/>
                      <a:r>
                        <a:rPr lang="ru-RU" sz="1400" b="1">
                          <a:solidFill>
                            <a:srgbClr val="C00000"/>
                          </a:solidFill>
                          <a:latin typeface="Cambria" pitchFamily="18" charset="0"/>
                        </a:rPr>
                        <a:t>и т.д.</a:t>
                      </a:r>
                    </a:p>
                  </a:txBody>
                  <a:tcPr marL="0" marR="0" marT="0" marB="0" anchor="ctr"/>
                </a:tc>
                <a:tc>
                  <a:txBody>
                    <a:bodyPr/>
                    <a:lstStyle/>
                    <a:p>
                      <a:pPr algn="ctr"/>
                      <a:r>
                        <a:rPr lang="ru-RU" sz="1400" b="1">
                          <a:solidFill>
                            <a:srgbClr val="C00000"/>
                          </a:solidFill>
                          <a:latin typeface="Cambria" pitchFamily="18" charset="0"/>
                        </a:rPr>
                        <a:t>и т.д.</a:t>
                      </a:r>
                    </a:p>
                  </a:txBody>
                  <a:tcPr marL="0" marR="0" marT="0" marB="0" anchor="ctr"/>
                </a:tc>
                <a:tc>
                  <a:txBody>
                    <a:bodyPr/>
                    <a:lstStyle/>
                    <a:p>
                      <a:pPr algn="ctr"/>
                      <a:r>
                        <a:rPr lang="ru-RU" sz="1400" b="1">
                          <a:solidFill>
                            <a:srgbClr val="C00000"/>
                          </a:solidFill>
                          <a:latin typeface="Cambria" pitchFamily="18" charset="0"/>
                        </a:rPr>
                        <a:t>и т.д.</a:t>
                      </a:r>
                    </a:p>
                  </a:txBody>
                  <a:tcPr marL="0" marR="0" marT="0" marB="0" anchor="ctr"/>
                </a:tc>
                <a:tc>
                  <a:txBody>
                    <a:bodyPr/>
                    <a:lstStyle/>
                    <a:p>
                      <a:pPr algn="ctr"/>
                      <a:r>
                        <a:rPr lang="ru-RU" sz="1400" b="1">
                          <a:solidFill>
                            <a:srgbClr val="C00000"/>
                          </a:solidFill>
                          <a:latin typeface="Cambria" pitchFamily="18" charset="0"/>
                        </a:rPr>
                        <a:t>и т.д.</a:t>
                      </a:r>
                    </a:p>
                  </a:txBody>
                  <a:tcPr marL="0" marR="0" marT="0" marB="0" anchor="ctr"/>
                </a:tc>
                <a:tc>
                  <a:txBody>
                    <a:bodyPr/>
                    <a:lstStyle/>
                    <a:p>
                      <a:pPr algn="ctr"/>
                      <a:r>
                        <a:rPr lang="ru-RU" sz="1400" b="1" dirty="0">
                          <a:solidFill>
                            <a:srgbClr val="C00000"/>
                          </a:solidFill>
                          <a:latin typeface="Cambria" pitchFamily="18" charset="0"/>
                        </a:rPr>
                        <a:t>и т.д.</a:t>
                      </a:r>
                    </a:p>
                  </a:txBody>
                  <a:tcPr marL="0" marR="0" marT="0" marB="0"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714753"/>
            <a:ext cx="8643998" cy="2800767"/>
          </a:xfrm>
          <a:prstGeom prst="rect">
            <a:avLst/>
          </a:prstGeom>
        </p:spPr>
        <p:txBody>
          <a:bodyPr wrap="square">
            <a:spAutoFit/>
          </a:bodyPr>
          <a:lstStyle/>
          <a:p>
            <a:pPr algn="just"/>
            <a:r>
              <a:rPr lang="ru-RU" sz="1600" b="1" dirty="0" smtClean="0">
                <a:solidFill>
                  <a:srgbClr val="FF0000"/>
                </a:solidFill>
                <a:latin typeface="Comic Sans MS" pitchFamily="66" charset="0"/>
              </a:rPr>
              <a:t>Правила игры:</a:t>
            </a:r>
          </a:p>
          <a:p>
            <a:pPr algn="just"/>
            <a:r>
              <a:rPr lang="ru-RU" sz="1600" b="1" dirty="0" smtClean="0">
                <a:solidFill>
                  <a:srgbClr val="FF0000"/>
                </a:solidFill>
                <a:latin typeface="Comic Sans MS" pitchFamily="66" charset="0"/>
              </a:rPr>
              <a:t> </a:t>
            </a:r>
            <a:endParaRPr lang="ru-RU" sz="1600" dirty="0" smtClean="0">
              <a:latin typeface="Comic Sans MS" pitchFamily="66" charset="0"/>
            </a:endParaRPr>
          </a:p>
          <a:p>
            <a:pPr algn="just"/>
            <a:r>
              <a:rPr lang="ru-RU" sz="1600" b="1" dirty="0" smtClean="0">
                <a:latin typeface="Comic Sans MS" pitchFamily="66" charset="0"/>
              </a:rPr>
              <a:t>Загадывается объект животного или рукотворного мира, дети задают вопросы об этом объекте. На вопросы можно отвечать только "да" или "нет". Педагог обращает внимание детей на то, что первые вопросы должны быть наиболее общие, объединяющие сразу несколько признаков. Как правило, первый вопрос: - это живое? </a:t>
            </a:r>
          </a:p>
          <a:p>
            <a:pPr algn="just"/>
            <a:r>
              <a:rPr lang="ru-RU" sz="1600" b="1" dirty="0" smtClean="0">
                <a:latin typeface="Comic Sans MS" pitchFamily="66" charset="0"/>
              </a:rPr>
              <a:t>Это человек? Это животное? Это птица? Это рыба? и т.п.</a:t>
            </a:r>
          </a:p>
          <a:p>
            <a:pPr algn="just"/>
            <a:r>
              <a:rPr lang="ru-RU" sz="1600" b="1" dirty="0" smtClean="0">
                <a:latin typeface="Comic Sans MS" pitchFamily="66" charset="0"/>
              </a:rPr>
              <a:t>Если это животное, то домашнее ли это животное? Хищное? Травоядное? и т.д.</a:t>
            </a:r>
          </a:p>
          <a:p>
            <a:pPr algn="just"/>
            <a:r>
              <a:rPr lang="ru-RU" sz="1600" b="1" dirty="0" smtClean="0">
                <a:latin typeface="Comic Sans MS" pitchFamily="66" charset="0"/>
              </a:rPr>
              <a:t>Далее следуют вопросы, основанные на догадках, до тех пор, пока объект не будет угадан.</a:t>
            </a:r>
            <a:endParaRPr lang="ru-RU" sz="1600" b="1" dirty="0">
              <a:latin typeface="Comic Sans MS" pitchFamily="66" charset="0"/>
            </a:endParaRPr>
          </a:p>
        </p:txBody>
      </p:sp>
      <p:sp>
        <p:nvSpPr>
          <p:cNvPr id="3" name="Прямоугольник 2"/>
          <p:cNvSpPr/>
          <p:nvPr/>
        </p:nvSpPr>
        <p:spPr>
          <a:xfrm>
            <a:off x="285720" y="357166"/>
            <a:ext cx="3001143" cy="461665"/>
          </a:xfrm>
          <a:prstGeom prst="rect">
            <a:avLst/>
          </a:prstGeom>
        </p:spPr>
        <p:txBody>
          <a:bodyPr wrap="none">
            <a:spAutoFit/>
          </a:bodyPr>
          <a:lstStyle/>
          <a:p>
            <a:r>
              <a:rPr lang="ru-RU" sz="2400" b="1" dirty="0" smtClean="0">
                <a:solidFill>
                  <a:srgbClr val="FF0000"/>
                </a:solidFill>
                <a:latin typeface="Comic Sans MS" pitchFamily="66" charset="0"/>
              </a:rPr>
              <a:t>Метод Да - </a:t>
            </a:r>
            <a:r>
              <a:rPr lang="ru-RU" sz="2400" b="1" dirty="0" err="1" smtClean="0">
                <a:solidFill>
                  <a:srgbClr val="FF0000"/>
                </a:solidFill>
                <a:latin typeface="Comic Sans MS" pitchFamily="66" charset="0"/>
              </a:rPr>
              <a:t>нетка</a:t>
            </a:r>
            <a:r>
              <a:rPr lang="ru-RU" dirty="0" smtClean="0"/>
              <a:t>.</a:t>
            </a:r>
          </a:p>
        </p:txBody>
      </p:sp>
      <p:sp>
        <p:nvSpPr>
          <p:cNvPr id="4" name="Прямоугольник 3"/>
          <p:cNvSpPr/>
          <p:nvPr/>
        </p:nvSpPr>
        <p:spPr>
          <a:xfrm>
            <a:off x="4643438" y="857232"/>
            <a:ext cx="3643338" cy="2862322"/>
          </a:xfrm>
          <a:prstGeom prst="rect">
            <a:avLst/>
          </a:prstGeom>
        </p:spPr>
        <p:txBody>
          <a:bodyPr wrap="square">
            <a:spAutoFit/>
          </a:bodyPr>
          <a:lstStyle/>
          <a:p>
            <a:pPr algn="just"/>
            <a:r>
              <a:rPr lang="ru-RU" b="1" dirty="0" smtClean="0">
                <a:solidFill>
                  <a:schemeClr val="accent1">
                    <a:lumMod val="50000"/>
                  </a:schemeClr>
                </a:solidFill>
                <a:latin typeface="Comic Sans MS" pitchFamily="66" charset="0"/>
              </a:rPr>
              <a:t>Этот метод дает возможность научить детей находить существенный признак в предмете, классифицировать предметы и явления по общим признакам, слушать и слышать ответы других, строить на их основе свои вопросы, точно формулировать свои мысли. </a:t>
            </a:r>
            <a:endParaRPr lang="ru-RU" b="1" dirty="0">
              <a:solidFill>
                <a:schemeClr val="accent1">
                  <a:lumMod val="50000"/>
                </a:schemeClr>
              </a:solidFill>
            </a:endParaRPr>
          </a:p>
        </p:txBody>
      </p:sp>
      <p:pic>
        <p:nvPicPr>
          <p:cNvPr id="7170" name="Picture 2" descr="https://im3-tub-ru.yandex.net/i?id=4420d092f5ba77a54356ab8cfeaea16f&amp;n=33&amp;h=215&amp;w=287"/>
          <p:cNvPicPr>
            <a:picLocks noChangeAspect="1" noChangeArrowheads="1"/>
          </p:cNvPicPr>
          <p:nvPr/>
        </p:nvPicPr>
        <p:blipFill>
          <a:blip r:embed="rId2"/>
          <a:srcRect/>
          <a:stretch>
            <a:fillRect/>
          </a:stretch>
        </p:blipFill>
        <p:spPr bwMode="auto">
          <a:xfrm>
            <a:off x="1000100" y="1285860"/>
            <a:ext cx="2733675" cy="20478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8926" y="1214422"/>
            <a:ext cx="5929354" cy="1477328"/>
          </a:xfrm>
          <a:prstGeom prst="rect">
            <a:avLst/>
          </a:prstGeom>
        </p:spPr>
        <p:txBody>
          <a:bodyPr wrap="square">
            <a:spAutoFit/>
          </a:bodyPr>
          <a:lstStyle/>
          <a:p>
            <a:r>
              <a:rPr lang="ru-RU" b="1" dirty="0" smtClean="0">
                <a:latin typeface="Calibri" pitchFamily="34" charset="0"/>
              </a:rPr>
              <a:t>Этот метод хорошо использовать при обучении детей творческому рассказыванию. Придумывать, фантазировать можно не вслепую, а с использованием конкретных приемов:</a:t>
            </a:r>
          </a:p>
          <a:p>
            <a:endParaRPr lang="ru-RU" b="1" dirty="0" smtClean="0">
              <a:latin typeface="Comic Sans MS" pitchFamily="66" charset="0"/>
            </a:endParaRPr>
          </a:p>
        </p:txBody>
      </p:sp>
      <p:sp>
        <p:nvSpPr>
          <p:cNvPr id="3" name="Прямоугольник 2"/>
          <p:cNvSpPr/>
          <p:nvPr/>
        </p:nvSpPr>
        <p:spPr>
          <a:xfrm rot="20338046">
            <a:off x="316151" y="746277"/>
            <a:ext cx="4462215" cy="523220"/>
          </a:xfrm>
          <a:prstGeom prst="rect">
            <a:avLst/>
          </a:prstGeom>
        </p:spPr>
        <p:txBody>
          <a:bodyPr wrap="square">
            <a:spAutoFit/>
          </a:bodyPr>
          <a:lstStyle/>
          <a:p>
            <a:r>
              <a:rPr lang="ru-RU" sz="2800" b="1" dirty="0" smtClean="0">
                <a:solidFill>
                  <a:srgbClr val="FF0000"/>
                </a:solidFill>
                <a:latin typeface="Calibri" pitchFamily="34" charset="0"/>
              </a:rPr>
              <a:t>Типовое фантазирование.</a:t>
            </a:r>
          </a:p>
        </p:txBody>
      </p:sp>
      <p:sp>
        <p:nvSpPr>
          <p:cNvPr id="4" name="Прямоугольник 3"/>
          <p:cNvSpPr/>
          <p:nvPr/>
        </p:nvSpPr>
        <p:spPr>
          <a:xfrm>
            <a:off x="428596" y="3071810"/>
            <a:ext cx="8358246" cy="2800767"/>
          </a:xfrm>
          <a:prstGeom prst="rect">
            <a:avLst/>
          </a:prstGeom>
          <a:ln w="19050">
            <a:solidFill>
              <a:schemeClr val="accent5">
                <a:lumMod val="75000"/>
              </a:schemeClr>
            </a:solidFill>
          </a:ln>
        </p:spPr>
        <p:txBody>
          <a:bodyPr wrap="square">
            <a:spAutoFit/>
          </a:bodyPr>
          <a:lstStyle/>
          <a:p>
            <a:pPr marL="342900" indent="-342900" algn="just"/>
            <a:r>
              <a:rPr lang="ru-RU" sz="1600" b="1" dirty="0" smtClean="0">
                <a:solidFill>
                  <a:srgbClr val="C00000"/>
                </a:solidFill>
                <a:latin typeface="Calibri" pitchFamily="34" charset="0"/>
              </a:rPr>
              <a:t>1.</a:t>
            </a:r>
            <a:r>
              <a:rPr lang="ru-RU" sz="1600" dirty="0" smtClean="0">
                <a:latin typeface="Calibri" pitchFamily="34" charset="0"/>
              </a:rPr>
              <a:t> </a:t>
            </a:r>
            <a:r>
              <a:rPr lang="ru-RU" sz="1600" b="1" dirty="0" smtClean="0">
                <a:solidFill>
                  <a:srgbClr val="C00000"/>
                </a:solidFill>
                <a:latin typeface="Calibri" pitchFamily="34" charset="0"/>
              </a:rPr>
              <a:t>Уменьшение - увеличение объекта </a:t>
            </a:r>
          </a:p>
          <a:p>
            <a:pPr marL="342900" indent="-342900" algn="just"/>
            <a:r>
              <a:rPr lang="ru-RU" sz="1600" b="1" dirty="0" smtClean="0">
                <a:solidFill>
                  <a:srgbClr val="C00000"/>
                </a:solidFill>
                <a:latin typeface="Calibri" pitchFamily="34" charset="0"/>
              </a:rPr>
              <a:t>(выросла репка маленькая-премаленькая. Продолжи сказку)</a:t>
            </a:r>
          </a:p>
          <a:p>
            <a:pPr algn="just"/>
            <a:r>
              <a:rPr lang="ru-RU" sz="1600" b="1" dirty="0" smtClean="0">
                <a:solidFill>
                  <a:srgbClr val="C00000"/>
                </a:solidFill>
                <a:latin typeface="Calibri" pitchFamily="34" charset="0"/>
              </a:rPr>
              <a:t>2. Наоборот (добрый Волк и злая Красная Шапочка);</a:t>
            </a:r>
          </a:p>
          <a:p>
            <a:pPr algn="just"/>
            <a:r>
              <a:rPr lang="ru-RU" sz="1600" b="1" dirty="0" smtClean="0">
                <a:solidFill>
                  <a:srgbClr val="C00000"/>
                </a:solidFill>
                <a:latin typeface="Calibri" pitchFamily="34" charset="0"/>
              </a:rPr>
              <a:t>3. Дробление - объединение (придумывание новой игрушки из частей старых игрушек или невероятного живого, отдельные части которого представляют собой части других животных);</a:t>
            </a:r>
          </a:p>
          <a:p>
            <a:pPr algn="just"/>
            <a:r>
              <a:rPr lang="ru-RU" sz="1600" b="1" dirty="0" smtClean="0">
                <a:solidFill>
                  <a:srgbClr val="C00000"/>
                </a:solidFill>
                <a:latin typeface="Calibri" pitchFamily="34" charset="0"/>
              </a:rPr>
              <a:t>4. Оператор времени (замедление - ускорение времени: нарисуй себя через много лет, нарисуй своего будущего ребенка или какой была твоя мама в детстве);</a:t>
            </a:r>
          </a:p>
          <a:p>
            <a:pPr algn="just"/>
            <a:r>
              <a:rPr lang="ru-RU" sz="1600" b="1" dirty="0" smtClean="0">
                <a:solidFill>
                  <a:srgbClr val="C00000"/>
                </a:solidFill>
                <a:latin typeface="Calibri" pitchFamily="34" charset="0"/>
              </a:rPr>
              <a:t>5. Динамика - статика (оживление неживых объектов и наоборот: Буратино - живое дерево; Снегурочка - живой снег; Колобок - живое тесто и т.д.). Дети сами могут выбрать объект, а затем оживить его, придумать название.</a:t>
            </a:r>
            <a:endParaRPr lang="ru-RU" sz="1600" b="1" dirty="0">
              <a:solidFill>
                <a:srgbClr val="C00000"/>
              </a:solidFill>
              <a:latin typeface="Calibri" pitchFamily="34" charset="0"/>
            </a:endParaRPr>
          </a:p>
        </p:txBody>
      </p:sp>
      <p:sp>
        <p:nvSpPr>
          <p:cNvPr id="5" name="Стрелка вниз 4"/>
          <p:cNvSpPr/>
          <p:nvPr/>
        </p:nvSpPr>
        <p:spPr>
          <a:xfrm>
            <a:off x="4357686" y="2500306"/>
            <a:ext cx="357190" cy="642942"/>
          </a:xfrm>
          <a:prstGeom prst="down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62" name="Picture 18" descr="http://shkola7gnomov.ru/upload/iblock/758/7582125ae6cd31f1d6b93c5d9e8fcb95.jpeg"/>
          <p:cNvPicPr>
            <a:picLocks noChangeAspect="1" noChangeArrowheads="1"/>
          </p:cNvPicPr>
          <p:nvPr/>
        </p:nvPicPr>
        <p:blipFill>
          <a:blip r:embed="rId2"/>
          <a:srcRect/>
          <a:stretch>
            <a:fillRect/>
          </a:stretch>
        </p:blipFill>
        <p:spPr bwMode="auto">
          <a:xfrm>
            <a:off x="4643438" y="3643314"/>
            <a:ext cx="3810000" cy="2933701"/>
          </a:xfrm>
          <a:prstGeom prst="rect">
            <a:avLst/>
          </a:prstGeom>
          <a:noFill/>
        </p:spPr>
      </p:pic>
      <p:pic>
        <p:nvPicPr>
          <p:cNvPr id="31756" name="Picture 12" descr="http://detsad-kitty.ru/uploads/posts/2012-09/1347468726_oblozhka.jpg"/>
          <p:cNvPicPr>
            <a:picLocks noChangeAspect="1" noChangeArrowheads="1"/>
          </p:cNvPicPr>
          <p:nvPr/>
        </p:nvPicPr>
        <p:blipFill>
          <a:blip r:embed="rId3"/>
          <a:srcRect/>
          <a:stretch>
            <a:fillRect/>
          </a:stretch>
        </p:blipFill>
        <p:spPr bwMode="auto">
          <a:xfrm>
            <a:off x="3286116" y="142852"/>
            <a:ext cx="2465892" cy="3698837"/>
          </a:xfrm>
          <a:prstGeom prst="rect">
            <a:avLst/>
          </a:prstGeom>
          <a:noFill/>
        </p:spPr>
      </p:pic>
      <p:pic>
        <p:nvPicPr>
          <p:cNvPr id="31746" name="Picture 2" descr="http://cs605326.vk.me/v605326859/5851/fNFwUT92AV8.jpg"/>
          <p:cNvPicPr>
            <a:picLocks noChangeAspect="1" noChangeArrowheads="1"/>
          </p:cNvPicPr>
          <p:nvPr/>
        </p:nvPicPr>
        <p:blipFill>
          <a:blip r:embed="rId4"/>
          <a:srcRect/>
          <a:stretch>
            <a:fillRect/>
          </a:stretch>
        </p:blipFill>
        <p:spPr bwMode="auto">
          <a:xfrm>
            <a:off x="285720" y="571480"/>
            <a:ext cx="2643206" cy="3662729"/>
          </a:xfrm>
          <a:prstGeom prst="rect">
            <a:avLst/>
          </a:prstGeom>
          <a:ln>
            <a:noFill/>
          </a:ln>
          <a:effectLst>
            <a:outerShdw blurRad="292100" dist="139700" dir="2700000" algn="tl" rotWithShape="0">
              <a:srgbClr val="333333">
                <a:alpha val="65000"/>
              </a:srgbClr>
            </a:outerShdw>
          </a:effectLst>
        </p:spPr>
      </p:pic>
      <p:pic>
        <p:nvPicPr>
          <p:cNvPr id="31748" name="Picture 4" descr="http://polistaj.ru/image/Small/multimedia/books_covers/1010427714.jpg"/>
          <p:cNvPicPr>
            <a:picLocks noChangeAspect="1" noChangeArrowheads="1"/>
          </p:cNvPicPr>
          <p:nvPr/>
        </p:nvPicPr>
        <p:blipFill>
          <a:blip r:embed="rId5"/>
          <a:srcRect/>
          <a:stretch>
            <a:fillRect/>
          </a:stretch>
        </p:blipFill>
        <p:spPr bwMode="auto">
          <a:xfrm>
            <a:off x="1928794" y="3286124"/>
            <a:ext cx="2206618" cy="3402274"/>
          </a:xfrm>
          <a:prstGeom prst="rect">
            <a:avLst/>
          </a:prstGeom>
          <a:noFill/>
        </p:spPr>
      </p:pic>
      <p:sp>
        <p:nvSpPr>
          <p:cNvPr id="31750" name="AutoShape 6" descr="https://snoska.ru/images/covers/91/03/9103f0cb-5944-57b7-990d-6cf3062554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2" name="AutoShape 8" descr="https://snoska.ru/images/covers/91/03/9103f0cb-5944-57b7-990d-6cf3062554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754" name="AutoShape 10" descr="https://snoska.ru/images/covers/91/03/9103f0cb-5944-57b7-990d-6cf3062554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58" name="Picture 14" descr="http://polistaj.ru/image/Small/multimedia/books_covers/1013627718.jpg"/>
          <p:cNvPicPr>
            <a:picLocks noChangeAspect="1" noChangeArrowheads="1"/>
          </p:cNvPicPr>
          <p:nvPr/>
        </p:nvPicPr>
        <p:blipFill>
          <a:blip r:embed="rId6"/>
          <a:srcRect/>
          <a:stretch>
            <a:fillRect/>
          </a:stretch>
        </p:blipFill>
        <p:spPr bwMode="auto">
          <a:xfrm>
            <a:off x="6215074" y="142852"/>
            <a:ext cx="2466962" cy="380368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mp;Tcy;&amp;Rcy;&amp;Icy;&amp;Zcy; &amp;scy;&amp;kcy;&amp;acy;&amp;zcy;&amp;kcy;&amp;icy; &amp;ocy;&amp;tcy; &amp;acy;&amp;vcy;&amp;tcy;&amp;ocy;&amp;rcy;&amp;acy; &amp;Acy;.&amp;Gcy;&amp;icy;&amp;ncy;&amp;acy;"/>
          <p:cNvPicPr>
            <a:picLocks noChangeAspect="1" noChangeArrowheads="1"/>
          </p:cNvPicPr>
          <p:nvPr/>
        </p:nvPicPr>
        <p:blipFill>
          <a:blip r:embed="rId2"/>
          <a:srcRect/>
          <a:stretch>
            <a:fillRect/>
          </a:stretch>
        </p:blipFill>
        <p:spPr bwMode="auto">
          <a:xfrm>
            <a:off x="428596" y="0"/>
            <a:ext cx="2286016" cy="3532935"/>
          </a:xfrm>
          <a:prstGeom prst="rect">
            <a:avLst/>
          </a:prstGeom>
          <a:noFill/>
        </p:spPr>
      </p:pic>
      <p:pic>
        <p:nvPicPr>
          <p:cNvPr id="36868" name="Picture 4" descr="&amp;Tcy;&amp;rcy;&amp;icy;&amp;zcy; &amp;kcy;&amp;ncy;&amp;icy;&amp;gcy;&amp;acy; &amp;dcy;&amp;lcy;&amp;yacy; &amp;dcy;&amp;iecy;&amp;tcy;&amp;iecy;&amp;jcy;: &amp;zcy;&amp;acy;&amp;dcy;&amp;acy;&amp;chcy;&amp;kcy;&amp;icy; &amp;kcy;&amp;ocy;&amp;tcy;&amp;acy; &amp;Pcy;&amp;ocy;&amp;tcy;&amp;rcy;&amp;yacy;&amp;scy;&amp;kcy;&amp;icy;&amp;ncy;&amp;acy;"/>
          <p:cNvPicPr>
            <a:picLocks noChangeAspect="1" noChangeArrowheads="1"/>
          </p:cNvPicPr>
          <p:nvPr/>
        </p:nvPicPr>
        <p:blipFill>
          <a:blip r:embed="rId3"/>
          <a:srcRect/>
          <a:stretch>
            <a:fillRect/>
          </a:stretch>
        </p:blipFill>
        <p:spPr bwMode="auto">
          <a:xfrm>
            <a:off x="3214678" y="642918"/>
            <a:ext cx="2357454" cy="3643339"/>
          </a:xfrm>
          <a:prstGeom prst="rect">
            <a:avLst/>
          </a:prstGeom>
          <a:noFill/>
        </p:spPr>
      </p:pic>
      <p:pic>
        <p:nvPicPr>
          <p:cNvPr id="36870" name="Picture 6" descr="&amp;Kcy;&amp;ncy;&amp;icy;&amp;gcy;&amp;acy; &amp;YUcy;&amp;rcy;&amp;icy;&amp;yacy; &amp;Tcy;&amp;acy;&amp;mcy;&amp;bcy;&amp;iecy;&amp;rcy;&amp;gcy;&amp;acy;"/>
          <p:cNvPicPr>
            <a:picLocks noChangeAspect="1" noChangeArrowheads="1"/>
          </p:cNvPicPr>
          <p:nvPr/>
        </p:nvPicPr>
        <p:blipFill>
          <a:blip r:embed="rId4"/>
          <a:srcRect/>
          <a:stretch>
            <a:fillRect/>
          </a:stretch>
        </p:blipFill>
        <p:spPr bwMode="auto">
          <a:xfrm>
            <a:off x="5857884" y="2428868"/>
            <a:ext cx="2309814" cy="3569714"/>
          </a:xfrm>
          <a:prstGeom prst="rect">
            <a:avLst/>
          </a:prstGeom>
          <a:noFill/>
        </p:spPr>
      </p:pic>
      <p:pic>
        <p:nvPicPr>
          <p:cNvPr id="36872" name="Picture 8" descr="&amp;kcy;&amp;ncy;&amp;icy;&amp;gcy;&amp;acy; &amp;dcy;&amp;lcy;&amp;yacy; &amp;zcy;&amp;acy;&amp;ncy;&amp;yacy;&amp;tcy;&amp;icy;&amp;jcy; &amp;Tcy;&amp;Rcy;&amp;Icy;&amp;Zcy; &amp;vcy; &amp;dcy;&amp;iecy;&amp;tcy;&amp;scy;&amp;kcy;&amp;ocy;&amp;mcy; &amp;scy;&amp;acy;&amp;dcy;&amp;ucy;"/>
          <p:cNvPicPr>
            <a:picLocks noChangeAspect="1" noChangeArrowheads="1"/>
          </p:cNvPicPr>
          <p:nvPr/>
        </p:nvPicPr>
        <p:blipFill>
          <a:blip r:embed="rId5"/>
          <a:srcRect/>
          <a:stretch>
            <a:fillRect/>
          </a:stretch>
        </p:blipFill>
        <p:spPr bwMode="auto">
          <a:xfrm>
            <a:off x="1142976" y="3071810"/>
            <a:ext cx="2119314" cy="34226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http://kidsthinkaboutit.com/wp-content/uploads/2013/10/shutterstock_95643235.jpg"/>
          <p:cNvPicPr>
            <a:picLocks noChangeAspect="1" noChangeArrowheads="1"/>
          </p:cNvPicPr>
          <p:nvPr/>
        </p:nvPicPr>
        <p:blipFill>
          <a:blip r:embed="rId3" cstate="print"/>
          <a:srcRect/>
          <a:stretch>
            <a:fillRect/>
          </a:stretch>
        </p:blipFill>
        <p:spPr bwMode="auto">
          <a:xfrm>
            <a:off x="5000628" y="1928802"/>
            <a:ext cx="3857652" cy="2654425"/>
          </a:xfrm>
          <a:prstGeom prst="rect">
            <a:avLst/>
          </a:prstGeom>
          <a:ln>
            <a:noFill/>
          </a:ln>
          <a:effectLst>
            <a:softEdge rad="112500"/>
          </a:effectLst>
        </p:spPr>
      </p:pic>
      <p:sp>
        <p:nvSpPr>
          <p:cNvPr id="5" name="Прямоугольник 4"/>
          <p:cNvSpPr/>
          <p:nvPr/>
        </p:nvSpPr>
        <p:spPr>
          <a:xfrm>
            <a:off x="1142976" y="285728"/>
            <a:ext cx="6500858" cy="584775"/>
          </a:xfrm>
          <a:prstGeom prst="rect">
            <a:avLst/>
          </a:prstGeom>
        </p:spPr>
        <p:txBody>
          <a:bodyPr wrap="square">
            <a:spAutoFit/>
          </a:bodyPr>
          <a:lstStyle/>
          <a:p>
            <a:pPr algn="ctr"/>
            <a:r>
              <a:rPr lang="ru-RU" sz="3200" b="1" dirty="0" smtClean="0">
                <a:ln w="11430"/>
                <a:solidFill>
                  <a:srgbClr val="FF0000"/>
                </a:solidFill>
                <a:effectLst>
                  <a:outerShdw blurRad="50800" dist="39000" dir="5460000" algn="tl">
                    <a:srgbClr val="000000">
                      <a:alpha val="38000"/>
                    </a:srgbClr>
                  </a:outerShdw>
                </a:effectLst>
                <a:latin typeface="Calibri" pitchFamily="34" charset="0"/>
              </a:rPr>
              <a:t>Что такое </a:t>
            </a:r>
            <a:r>
              <a:rPr lang="ru-RU" sz="3200" b="1" dirty="0" err="1" smtClean="0">
                <a:ln w="11430"/>
                <a:solidFill>
                  <a:srgbClr val="FF0000"/>
                </a:solidFill>
                <a:effectLst>
                  <a:outerShdw blurRad="50800" dist="39000" dir="5460000" algn="tl">
                    <a:srgbClr val="000000">
                      <a:alpha val="38000"/>
                    </a:srgbClr>
                  </a:outerShdw>
                </a:effectLst>
                <a:latin typeface="Calibri" pitchFamily="34" charset="0"/>
              </a:rPr>
              <a:t>ТРИЗ-педагогика</a:t>
            </a:r>
            <a:r>
              <a:rPr lang="ru-RU" sz="3200" b="1" dirty="0" smtClean="0">
                <a:ln w="11430"/>
                <a:solidFill>
                  <a:srgbClr val="FF0000"/>
                </a:solidFill>
                <a:effectLst>
                  <a:outerShdw blurRad="50800" dist="39000" dir="5460000" algn="tl">
                    <a:srgbClr val="000000">
                      <a:alpha val="38000"/>
                    </a:srgbClr>
                  </a:outerShdw>
                </a:effectLst>
                <a:latin typeface="Calibri" pitchFamily="34" charset="0"/>
              </a:rPr>
              <a:t>?</a:t>
            </a:r>
            <a:endParaRPr lang="ru-RU" sz="3200" b="1" dirty="0">
              <a:ln w="11430"/>
              <a:solidFill>
                <a:srgbClr val="FF0000"/>
              </a:solidFill>
              <a:effectLst>
                <a:outerShdw blurRad="50800" dist="39000" dir="5460000" algn="tl">
                  <a:srgbClr val="000000">
                    <a:alpha val="38000"/>
                  </a:srgbClr>
                </a:outerShdw>
              </a:effectLst>
              <a:latin typeface="Calibri" pitchFamily="34" charset="0"/>
            </a:endParaRPr>
          </a:p>
        </p:txBody>
      </p:sp>
      <p:sp>
        <p:nvSpPr>
          <p:cNvPr id="9" name="TextBox 8"/>
          <p:cNvSpPr txBox="1"/>
          <p:nvPr/>
        </p:nvSpPr>
        <p:spPr>
          <a:xfrm>
            <a:off x="428596" y="1142984"/>
            <a:ext cx="4572032" cy="4708981"/>
          </a:xfrm>
          <a:prstGeom prst="rect">
            <a:avLst/>
          </a:prstGeom>
          <a:noFill/>
        </p:spPr>
        <p:txBody>
          <a:bodyPr wrap="square" rtlCol="0">
            <a:spAutoFit/>
          </a:bodyPr>
          <a:lstStyle/>
          <a:p>
            <a:r>
              <a:rPr lang="ru-RU" sz="2000" b="1" dirty="0" err="1" smtClean="0">
                <a:solidFill>
                  <a:srgbClr val="0070C0"/>
                </a:solidFill>
                <a:latin typeface="Calibri" pitchFamily="34" charset="0"/>
              </a:rPr>
              <a:t>ТРИЗ-это</a:t>
            </a:r>
            <a:r>
              <a:rPr lang="ru-RU" sz="2000" b="1" dirty="0" smtClean="0">
                <a:solidFill>
                  <a:srgbClr val="0070C0"/>
                </a:solidFill>
                <a:latin typeface="Calibri" pitchFamily="34" charset="0"/>
              </a:rPr>
              <a:t> теория решения изобретательских задач ТРИЗ – схема системного, талантливого мышления, используя которую, Вы сможете вместе с детьми находить логический выход из любой житейской ситуации, а ребенок грамотно и правильно решать любые свои проблемы. Также ТРИЗ основана на принципах самостоятельного мышления, где необходимо дать возможность ребенку находить ответ самому, а не повторять заученные фразы или предложения. Девиз </a:t>
            </a:r>
            <a:r>
              <a:rPr lang="ru-RU" sz="2000" b="1" dirty="0" err="1" smtClean="0">
                <a:solidFill>
                  <a:srgbClr val="0070C0"/>
                </a:solidFill>
                <a:latin typeface="Calibri" pitchFamily="34" charset="0"/>
              </a:rPr>
              <a:t>ТРИЗ-технологии</a:t>
            </a:r>
            <a:r>
              <a:rPr lang="ru-RU" sz="2000" b="1" dirty="0" smtClean="0">
                <a:solidFill>
                  <a:srgbClr val="0070C0"/>
                </a:solidFill>
                <a:latin typeface="Calibri" pitchFamily="34" charset="0"/>
              </a:rPr>
              <a:t>: «Творчество во всем!»</a:t>
            </a:r>
            <a:endParaRPr lang="ru-RU" sz="2000" b="1" dirty="0">
              <a:solidFill>
                <a:srgbClr val="0070C0"/>
              </a:solidFill>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500172"/>
            <a:ext cx="8501122" cy="584775"/>
          </a:xfrm>
          <a:prstGeom prst="rect">
            <a:avLst/>
          </a:prstGeom>
        </p:spPr>
        <p:txBody>
          <a:bodyPr wrap="square">
            <a:spAutoFit/>
          </a:bodyPr>
          <a:lstStyle/>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3" name="TextBox 2"/>
          <p:cNvSpPr txBox="1"/>
          <p:nvPr/>
        </p:nvSpPr>
        <p:spPr>
          <a:xfrm>
            <a:off x="500034" y="642918"/>
            <a:ext cx="4278195" cy="400110"/>
          </a:xfrm>
          <a:prstGeom prst="rect">
            <a:avLst/>
          </a:prstGeom>
          <a:noFill/>
        </p:spPr>
        <p:txBody>
          <a:bodyPr wrap="square" rtlCol="0">
            <a:spAutoFit/>
          </a:bodyPr>
          <a:lstStyle/>
          <a:p>
            <a:r>
              <a:rPr lang="ru-RU" sz="2000" b="1" dirty="0" smtClean="0">
                <a:solidFill>
                  <a:srgbClr val="FF0000"/>
                </a:solidFill>
                <a:latin typeface="Calibri" pitchFamily="34" charset="0"/>
              </a:rPr>
              <a:t>Список литературы</a:t>
            </a:r>
          </a:p>
        </p:txBody>
      </p:sp>
      <p:sp>
        <p:nvSpPr>
          <p:cNvPr id="5" name="Прямоугольник 4"/>
          <p:cNvSpPr/>
          <p:nvPr/>
        </p:nvSpPr>
        <p:spPr>
          <a:xfrm>
            <a:off x="357158" y="1643050"/>
            <a:ext cx="8001056" cy="984885"/>
          </a:xfrm>
          <a:prstGeom prst="rect">
            <a:avLst/>
          </a:prstGeom>
        </p:spPr>
        <p:txBody>
          <a:bodyPr wrap="square">
            <a:spAutoFit/>
          </a:bodyPr>
          <a:lstStyle/>
          <a:p>
            <a:r>
              <a:rPr lang="en-AU" sz="1400" b="1" dirty="0" smtClean="0">
                <a:latin typeface="Times New Roman" pitchFamily="18" charset="0"/>
                <a:cs typeface="Times New Roman" pitchFamily="18" charset="0"/>
                <a:hlinkClick r:id="rId2"/>
              </a:rPr>
              <a:t>http://nsportal.ru/nachalnaya-shkola/raznoe/2015/04/14/primenenie-metodov-i-priemov-triz-na-zanyatiyah-v-detskih</a:t>
            </a:r>
            <a:endParaRPr lang="en-AU" sz="1400" b="1" dirty="0" smtClean="0">
              <a:latin typeface="Times New Roman" pitchFamily="18" charset="0"/>
              <a:cs typeface="Times New Roman" pitchFamily="18" charset="0"/>
            </a:endParaRPr>
          </a:p>
          <a:p>
            <a:endParaRPr lang="en-AU" sz="14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2049" name="Rectangle 1"/>
          <p:cNvSpPr>
            <a:spLocks noChangeArrowheads="1"/>
          </p:cNvSpPr>
          <p:nvPr/>
        </p:nvSpPr>
        <p:spPr bwMode="auto">
          <a:xfrm>
            <a:off x="357158" y="2071678"/>
            <a:ext cx="878684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http://nsportal.ru/detskiy-sad/raznoe/2016/04/04/kartoteka-igr-dlya-zanyatiy-triz-s-detmi</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http://sundekor.ru/referat/kursovaya/kartoteka-igr-po-triz/</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http://innovaciivdou.at.ua/index/igry_triz/0-31</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642918"/>
            <a:ext cx="4714908" cy="2154436"/>
          </a:xfrm>
          <a:prstGeom prst="rect">
            <a:avLst/>
          </a:prstGeom>
          <a:noFill/>
          <a:ln w="19050">
            <a:solidFill>
              <a:srgbClr val="FF0000"/>
            </a:solidFill>
          </a:ln>
        </p:spPr>
        <p:txBody>
          <a:bodyPr wrap="square" rtlCol="0">
            <a:spAutoFit/>
          </a:bodyPr>
          <a:lstStyle/>
          <a:p>
            <a:pPr algn="ctr"/>
            <a:r>
              <a:rPr lang="ru-RU" b="1" dirty="0" smtClean="0">
                <a:solidFill>
                  <a:schemeClr val="accent5">
                    <a:lumMod val="75000"/>
                  </a:schemeClr>
                </a:solidFill>
                <a:latin typeface="Calibri" pitchFamily="34" charset="0"/>
              </a:rPr>
              <a:t>Около 50 лет назад, замечательный человек, ученый, инженер, изобретатель, писатель-фантаст, организатор и преподаватель – Генрих </a:t>
            </a:r>
            <a:r>
              <a:rPr lang="ru-RU" b="1" dirty="0" err="1" smtClean="0">
                <a:solidFill>
                  <a:schemeClr val="accent5">
                    <a:lumMod val="75000"/>
                  </a:schemeClr>
                </a:solidFill>
                <a:latin typeface="Calibri" pitchFamily="34" charset="0"/>
              </a:rPr>
              <a:t>Саулович</a:t>
            </a:r>
            <a:r>
              <a:rPr lang="ru-RU" b="1" dirty="0" smtClean="0">
                <a:solidFill>
                  <a:schemeClr val="accent5">
                    <a:lumMod val="75000"/>
                  </a:schemeClr>
                </a:solidFill>
                <a:latin typeface="Calibri" pitchFamily="34" charset="0"/>
              </a:rPr>
              <a:t> </a:t>
            </a:r>
            <a:r>
              <a:rPr lang="ru-RU" b="1" dirty="0" err="1" smtClean="0">
                <a:solidFill>
                  <a:schemeClr val="accent5">
                    <a:lumMod val="75000"/>
                  </a:schemeClr>
                </a:solidFill>
                <a:latin typeface="Calibri" pitchFamily="34" charset="0"/>
              </a:rPr>
              <a:t>Альтшуллер</a:t>
            </a:r>
            <a:r>
              <a:rPr lang="ru-RU" b="1" dirty="0" smtClean="0">
                <a:solidFill>
                  <a:schemeClr val="accent5">
                    <a:lumMod val="75000"/>
                  </a:schemeClr>
                </a:solidFill>
                <a:latin typeface="Calibri" pitchFamily="34" charset="0"/>
              </a:rPr>
              <a:t> - создал </a:t>
            </a:r>
            <a:r>
              <a:rPr lang="ru-RU" sz="2000" b="1" dirty="0" smtClean="0">
                <a:solidFill>
                  <a:schemeClr val="accent5">
                    <a:lumMod val="75000"/>
                  </a:schemeClr>
                </a:solidFill>
                <a:latin typeface="Calibri" pitchFamily="34" charset="0"/>
              </a:rPr>
              <a:t>очень интересную и весьма эффективную теорию – Теорию Решения Изобретательских Задач (ТРИЗ)</a:t>
            </a:r>
            <a:endParaRPr lang="ru-RU" sz="3600" b="1" dirty="0">
              <a:solidFill>
                <a:schemeClr val="accent5">
                  <a:lumMod val="75000"/>
                </a:schemeClr>
              </a:solidFill>
              <a:latin typeface="Calibri" pitchFamily="34" charset="0"/>
              <a:cs typeface="Times New Roman" pitchFamily="18" charset="0"/>
            </a:endParaRPr>
          </a:p>
        </p:txBody>
      </p:sp>
      <p:sp>
        <p:nvSpPr>
          <p:cNvPr id="3" name="TextBox 2"/>
          <p:cNvSpPr txBox="1"/>
          <p:nvPr/>
        </p:nvSpPr>
        <p:spPr>
          <a:xfrm>
            <a:off x="428596" y="3286124"/>
            <a:ext cx="8143932" cy="1569660"/>
          </a:xfrm>
          <a:prstGeom prst="rect">
            <a:avLst/>
          </a:prstGeom>
          <a:noFill/>
          <a:ln w="19050">
            <a:solidFill>
              <a:srgbClr val="FF0000"/>
            </a:solidFill>
          </a:ln>
        </p:spPr>
        <p:txBody>
          <a:bodyPr wrap="square" rtlCol="0">
            <a:spAutoFit/>
          </a:bodyPr>
          <a:lstStyle/>
          <a:p>
            <a:endParaRPr lang="ru-RU" sz="3200" dirty="0">
              <a:latin typeface="Times New Roman" pitchFamily="18" charset="0"/>
              <a:cs typeface="Times New Roman" pitchFamily="18" charset="0"/>
            </a:endParaRPr>
          </a:p>
          <a:p>
            <a:endParaRPr lang="ru-RU" sz="3200" dirty="0" smtClean="0">
              <a:latin typeface="Times New Roman" pitchFamily="18" charset="0"/>
              <a:cs typeface="Times New Roman" pitchFamily="18" charset="0"/>
            </a:endParaRPr>
          </a:p>
          <a:p>
            <a:pPr algn="ct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pic>
        <p:nvPicPr>
          <p:cNvPr id="1026" name="Picture 2" descr="http://kackad.com/kackad/wp-content/uploads/2009/12/Altshuller.jpg"/>
          <p:cNvPicPr>
            <a:picLocks noChangeAspect="1" noChangeArrowheads="1"/>
          </p:cNvPicPr>
          <p:nvPr/>
        </p:nvPicPr>
        <p:blipFill>
          <a:blip r:embed="rId2"/>
          <a:srcRect/>
          <a:stretch>
            <a:fillRect/>
          </a:stretch>
        </p:blipFill>
        <p:spPr bwMode="auto">
          <a:xfrm>
            <a:off x="5970385" y="571480"/>
            <a:ext cx="1912514" cy="2428892"/>
          </a:xfrm>
          <a:prstGeom prst="rect">
            <a:avLst/>
          </a:prstGeom>
          <a:noFill/>
          <a:ln w="19050">
            <a:solidFill>
              <a:srgbClr val="FF0000"/>
            </a:solidFill>
          </a:ln>
        </p:spPr>
      </p:pic>
      <p:sp>
        <p:nvSpPr>
          <p:cNvPr id="6" name="Прямоугольник 5"/>
          <p:cNvSpPr/>
          <p:nvPr/>
        </p:nvSpPr>
        <p:spPr>
          <a:xfrm>
            <a:off x="428596" y="3357562"/>
            <a:ext cx="7929618" cy="1200329"/>
          </a:xfrm>
          <a:prstGeom prst="rect">
            <a:avLst/>
          </a:prstGeom>
        </p:spPr>
        <p:txBody>
          <a:bodyPr wrap="square">
            <a:spAutoFit/>
          </a:bodyPr>
          <a:lstStyle/>
          <a:p>
            <a:pPr algn="ctr"/>
            <a:r>
              <a:rPr lang="ru-RU" sz="2400" b="1" dirty="0" smtClean="0">
                <a:solidFill>
                  <a:srgbClr val="C00000"/>
                </a:solidFill>
                <a:latin typeface="Calibri" pitchFamily="34" charset="0"/>
              </a:rPr>
              <a:t>Основная задача использования ТРИЗ- технологии в дошкольном возрасте – это привить ребенку радость творческих открытий. </a:t>
            </a:r>
            <a:endParaRPr lang="ru-RU" sz="2400" b="1" dirty="0">
              <a:solidFill>
                <a:srgbClr val="C00000"/>
              </a:solidFill>
              <a:latin typeface="Calibri" pitchFamily="34" charset="0"/>
            </a:endParaRPr>
          </a:p>
        </p:txBody>
      </p:sp>
      <p:sp>
        <p:nvSpPr>
          <p:cNvPr id="7" name="TextBox 6"/>
          <p:cNvSpPr txBox="1"/>
          <p:nvPr/>
        </p:nvSpPr>
        <p:spPr>
          <a:xfrm>
            <a:off x="428596" y="5143512"/>
            <a:ext cx="8143931" cy="1015663"/>
          </a:xfrm>
          <a:prstGeom prst="rect">
            <a:avLst/>
          </a:prstGeom>
          <a:noFill/>
          <a:ln w="19050">
            <a:solidFill>
              <a:schemeClr val="accent5">
                <a:lumMod val="75000"/>
              </a:schemeClr>
            </a:solidFill>
          </a:ln>
        </p:spPr>
        <p:txBody>
          <a:bodyPr wrap="square" rtlCol="0">
            <a:spAutoFit/>
          </a:bodyPr>
          <a:lstStyle/>
          <a:p>
            <a:pPr algn="just"/>
            <a:r>
              <a:rPr lang="ru-RU" sz="2000" b="1" dirty="0" smtClean="0">
                <a:solidFill>
                  <a:srgbClr val="C00000"/>
                </a:solidFill>
                <a:latin typeface="Calibri" pitchFamily="34" charset="0"/>
              </a:rPr>
              <a:t>ТРИЗ для дошкольников – программа, которая не претендует на то, чтобы заменить основную. Она создана для того, чтобы увеличить эффективность уже имеющихся способов обучения.</a:t>
            </a:r>
            <a:endParaRPr lang="ru-RU" sz="2000" b="1" dirty="0">
              <a:solidFill>
                <a:srgbClr val="C00000"/>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42852"/>
            <a:ext cx="5947111" cy="523220"/>
          </a:xfrm>
          <a:prstGeom prst="rect">
            <a:avLst/>
          </a:prstGeom>
          <a:noFill/>
        </p:spPr>
        <p:txBody>
          <a:bodyPr wrap="square" rtlCol="0">
            <a:spAutoFit/>
          </a:bodyPr>
          <a:lstStyle/>
          <a:p>
            <a:r>
              <a:rPr lang="ru-RU" sz="2800" dirty="0" smtClean="0">
                <a:solidFill>
                  <a:srgbClr val="FF0000"/>
                </a:solidFill>
                <a:latin typeface="Calibri" pitchFamily="34" charset="0"/>
              </a:rPr>
              <a:t>Обоснование актуальности: </a:t>
            </a:r>
            <a:endParaRPr lang="ru-RU" sz="2800" dirty="0">
              <a:solidFill>
                <a:srgbClr val="FF0000"/>
              </a:solidFill>
              <a:latin typeface="Calibri" pitchFamily="34" charset="0"/>
            </a:endParaRPr>
          </a:p>
        </p:txBody>
      </p:sp>
      <p:sp>
        <p:nvSpPr>
          <p:cNvPr id="4" name="TextBox 3"/>
          <p:cNvSpPr txBox="1"/>
          <p:nvPr/>
        </p:nvSpPr>
        <p:spPr>
          <a:xfrm>
            <a:off x="4786314" y="1142984"/>
            <a:ext cx="3429024" cy="2062103"/>
          </a:xfrm>
          <a:prstGeom prst="rect">
            <a:avLst/>
          </a:prstGeom>
          <a:noFill/>
          <a:ln w="19050">
            <a:solidFill>
              <a:schemeClr val="accent4">
                <a:lumMod val="75000"/>
              </a:schemeClr>
            </a:solidFill>
          </a:ln>
        </p:spPr>
        <p:txBody>
          <a:bodyPr wrap="square" rtlCol="0">
            <a:spAutoFit/>
          </a:bodyPr>
          <a:lstStyle/>
          <a:p>
            <a:pPr algn="just"/>
            <a:r>
              <a:rPr lang="ru-RU" sz="1600" b="1" dirty="0" smtClean="0">
                <a:solidFill>
                  <a:srgbClr val="C00000"/>
                </a:solidFill>
                <a:latin typeface="Calibri" pitchFamily="34" charset="0"/>
              </a:rPr>
              <a:t>Сегодня одним из приоритетных направлений педагогики является задача развития творчества. Обучение через творчество, через решение нестандартных задач ведёт к выявлению талантов, развивает способности детей, их уверенность в своих силах.</a:t>
            </a:r>
            <a:endParaRPr lang="ru-RU" sz="1600" b="1" dirty="0">
              <a:solidFill>
                <a:srgbClr val="C00000"/>
              </a:solidFill>
              <a:latin typeface="Calibri" pitchFamily="34" charset="0"/>
            </a:endParaRPr>
          </a:p>
        </p:txBody>
      </p:sp>
      <p:sp>
        <p:nvSpPr>
          <p:cNvPr id="5" name="TextBox 4"/>
          <p:cNvSpPr txBox="1"/>
          <p:nvPr/>
        </p:nvSpPr>
        <p:spPr>
          <a:xfrm>
            <a:off x="285720" y="4786322"/>
            <a:ext cx="8715436" cy="1323439"/>
          </a:xfrm>
          <a:prstGeom prst="rect">
            <a:avLst/>
          </a:prstGeom>
          <a:noFill/>
          <a:ln w="19050">
            <a:solidFill>
              <a:srgbClr val="7030A0"/>
            </a:solidFill>
          </a:ln>
        </p:spPr>
        <p:txBody>
          <a:bodyPr wrap="square" rtlCol="0">
            <a:spAutoFit/>
          </a:bodyPr>
          <a:lstStyle/>
          <a:p>
            <a:r>
              <a:rPr lang="ru-RU" sz="1600" b="1" dirty="0" smtClean="0">
                <a:solidFill>
                  <a:schemeClr val="accent1">
                    <a:lumMod val="75000"/>
                  </a:schemeClr>
                </a:solidFill>
                <a:latin typeface="Calibri" pitchFamily="34" charset="0"/>
              </a:rPr>
              <a:t>Воспитатель использует нетрадиционные формы работы, которые ставят ребенка в позицию думающего человека. Адаптированная к дошкольному возрасту </a:t>
            </a:r>
            <a:r>
              <a:rPr lang="ru-RU" sz="1600" b="1" dirty="0" err="1" smtClean="0">
                <a:solidFill>
                  <a:schemeClr val="accent1">
                    <a:lumMod val="75000"/>
                  </a:schemeClr>
                </a:solidFill>
                <a:latin typeface="Calibri" pitchFamily="34" charset="0"/>
              </a:rPr>
              <a:t>ТРИЗ-технология</a:t>
            </a:r>
            <a:r>
              <a:rPr lang="ru-RU" sz="1600" b="1" dirty="0" smtClean="0">
                <a:solidFill>
                  <a:schemeClr val="accent1">
                    <a:lumMod val="75000"/>
                  </a:schemeClr>
                </a:solidFill>
                <a:latin typeface="Calibri" pitchFamily="34" charset="0"/>
              </a:rPr>
              <a:t> позволит воспитывать и обучать ребенка под девизом </a:t>
            </a:r>
          </a:p>
          <a:p>
            <a:r>
              <a:rPr lang="ru-RU" sz="1600" b="1" dirty="0" smtClean="0">
                <a:solidFill>
                  <a:schemeClr val="accent1">
                    <a:lumMod val="75000"/>
                  </a:schemeClr>
                </a:solidFill>
                <a:latin typeface="Calibri" pitchFamily="34" charset="0"/>
              </a:rPr>
              <a:t>«Творчество во всем!»</a:t>
            </a:r>
          </a:p>
          <a:p>
            <a:endParaRPr lang="ru-RU" sz="1600" dirty="0"/>
          </a:p>
        </p:txBody>
      </p:sp>
      <p:pic>
        <p:nvPicPr>
          <p:cNvPr id="20482" name="Picture 2" descr="http://www.maam.ru/upload/blogs/detsad-335744-1440336795.jpg"/>
          <p:cNvPicPr>
            <a:picLocks noChangeAspect="1" noChangeArrowheads="1"/>
          </p:cNvPicPr>
          <p:nvPr/>
        </p:nvPicPr>
        <p:blipFill>
          <a:blip r:embed="rId2"/>
          <a:srcRect/>
          <a:stretch>
            <a:fillRect/>
          </a:stretch>
        </p:blipFill>
        <p:spPr bwMode="auto">
          <a:xfrm rot="21119137">
            <a:off x="857224" y="857232"/>
            <a:ext cx="2857520" cy="3617508"/>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357166"/>
            <a:ext cx="7786742" cy="830997"/>
          </a:xfrm>
          <a:prstGeom prst="rect">
            <a:avLst/>
          </a:prstGeom>
          <a:noFill/>
        </p:spPr>
        <p:txBody>
          <a:bodyPr wrap="square" rtlCol="0">
            <a:spAutoFit/>
          </a:bodyPr>
          <a:lstStyle/>
          <a:p>
            <a:pPr algn="ctr"/>
            <a:r>
              <a:rPr lang="ru-RU" sz="2400" b="1" dirty="0" smtClean="0">
                <a:solidFill>
                  <a:srgbClr val="FF0000"/>
                </a:solidFill>
                <a:latin typeface="Calibri" pitchFamily="34" charset="0"/>
                <a:cs typeface="Times New Roman" pitchFamily="18" charset="0"/>
              </a:rPr>
              <a:t>Приёмы технологии ТРИЗ можно использовать во всех разделах воспитания ребёнка.</a:t>
            </a:r>
            <a:endParaRPr lang="ru-RU" sz="2400" b="1" dirty="0">
              <a:solidFill>
                <a:srgbClr val="FF0000"/>
              </a:solidFill>
              <a:latin typeface="Calibri" pitchFamily="34" charset="0"/>
              <a:cs typeface="Times New Roman" pitchFamily="18" charset="0"/>
            </a:endParaRPr>
          </a:p>
        </p:txBody>
      </p:sp>
      <p:graphicFrame>
        <p:nvGraphicFramePr>
          <p:cNvPr id="12" name="Схема 11"/>
          <p:cNvGraphicFramePr/>
          <p:nvPr/>
        </p:nvGraphicFramePr>
        <p:xfrm>
          <a:off x="785786" y="1285860"/>
          <a:ext cx="7572428"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2571744"/>
            <a:ext cx="4071966" cy="3046988"/>
          </a:xfrm>
          <a:prstGeom prst="rect">
            <a:avLst/>
          </a:prstGeom>
        </p:spPr>
        <p:txBody>
          <a:bodyPr wrap="square">
            <a:spAutoFit/>
          </a:bodyPr>
          <a:lstStyle/>
          <a:p>
            <a:pPr algn="just"/>
            <a:r>
              <a:rPr lang="ru-RU" sz="1600" dirty="0" smtClean="0">
                <a:latin typeface="Calibri" pitchFamily="34" charset="0"/>
              </a:rPr>
              <a:t>помогает рассмотреть мир в системе, как совокупность связанных между собой определенным образом элементов, удобно функционирующих между собой. Его цель – определить роль и место функций объектов и их взаимодействие по каждому </a:t>
            </a:r>
            <a:r>
              <a:rPr lang="ru-RU" sz="1600" dirty="0" err="1" smtClean="0">
                <a:latin typeface="Calibri" pitchFamily="34" charset="0"/>
              </a:rPr>
              <a:t>подсистемному</a:t>
            </a:r>
            <a:r>
              <a:rPr lang="ru-RU" sz="1600" dirty="0" smtClean="0">
                <a:latin typeface="Calibri" pitchFamily="34" charset="0"/>
              </a:rPr>
              <a:t> и </a:t>
            </a:r>
            <a:r>
              <a:rPr lang="ru-RU" sz="1600" dirty="0" err="1" smtClean="0">
                <a:latin typeface="Calibri" pitchFamily="34" charset="0"/>
              </a:rPr>
              <a:t>надсистемному</a:t>
            </a:r>
            <a:r>
              <a:rPr lang="ru-RU" sz="1600" dirty="0" smtClean="0">
                <a:latin typeface="Calibri" pitchFamily="34" charset="0"/>
              </a:rPr>
              <a:t> элементу. Например: Система “Дерево”, Подсистема (часть системы) – ствол, ветки, семена… Надсистема (более сложная система, в которую входит рассматриваемая система) – лес.</a:t>
            </a:r>
            <a:endParaRPr lang="ru-RU" sz="1600" dirty="0">
              <a:latin typeface="Calibri" pitchFamily="34" charset="0"/>
            </a:endParaRPr>
          </a:p>
        </p:txBody>
      </p:sp>
      <p:sp>
        <p:nvSpPr>
          <p:cNvPr id="4" name="TextBox 3"/>
          <p:cNvSpPr txBox="1"/>
          <p:nvPr/>
        </p:nvSpPr>
        <p:spPr>
          <a:xfrm rot="20536480">
            <a:off x="370452" y="1120917"/>
            <a:ext cx="5410304" cy="584775"/>
          </a:xfrm>
          <a:prstGeom prst="rect">
            <a:avLst/>
          </a:prstGeom>
          <a:noFill/>
        </p:spPr>
        <p:txBody>
          <a:bodyPr wrap="square" rtlCol="0">
            <a:spAutoFit/>
          </a:bodyPr>
          <a:lstStyle/>
          <a:p>
            <a:r>
              <a:rPr lang="ru-RU" sz="3200" b="1" dirty="0" smtClean="0">
                <a:solidFill>
                  <a:srgbClr val="FF0000"/>
                </a:solidFill>
                <a:latin typeface="Calibri" pitchFamily="34" charset="0"/>
              </a:rPr>
              <a:t>Метод “Системный анализ” </a:t>
            </a:r>
            <a:endParaRPr lang="ru-RU" sz="3200" b="1" dirty="0">
              <a:solidFill>
                <a:srgbClr val="FF0000"/>
              </a:solidFill>
              <a:latin typeface="Calibri" pitchFamily="34" charset="0"/>
            </a:endParaRPr>
          </a:p>
        </p:txBody>
      </p:sp>
      <p:pic>
        <p:nvPicPr>
          <p:cNvPr id="6" name="Рисунок 5"/>
          <p:cNvPicPr/>
          <p:nvPr/>
        </p:nvPicPr>
        <p:blipFill>
          <a:blip r:embed="rId2" cstate="screen"/>
          <a:srcRect l="2355"/>
          <a:stretch>
            <a:fillRect/>
          </a:stretch>
        </p:blipFill>
        <p:spPr bwMode="auto">
          <a:xfrm>
            <a:off x="5214942" y="1785926"/>
            <a:ext cx="3463617" cy="2928958"/>
          </a:xfrm>
          <a:prstGeom prst="rect">
            <a:avLst/>
          </a:prstGeom>
          <a:noFill/>
          <a:ln w="38100">
            <a:solidFill>
              <a:srgbClr val="FF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potok.live/wp-content/uploads/2021/10/004-35.jpg"/>
          <p:cNvPicPr/>
          <p:nvPr/>
        </p:nvPicPr>
        <p:blipFill>
          <a:blip r:embed="rId2"/>
          <a:srcRect b="2893"/>
          <a:stretch>
            <a:fillRect/>
          </a:stretch>
        </p:blipFill>
        <p:spPr bwMode="auto">
          <a:xfrm>
            <a:off x="1928794" y="4643446"/>
            <a:ext cx="5500726" cy="1737935"/>
          </a:xfrm>
          <a:prstGeom prst="rect">
            <a:avLst/>
          </a:prstGeom>
          <a:noFill/>
          <a:ln w="38100">
            <a:solidFill>
              <a:srgbClr val="FF0000"/>
            </a:solidFill>
            <a:miter lim="800000"/>
            <a:headEnd/>
            <a:tailEnd/>
          </a:ln>
        </p:spPr>
      </p:pic>
      <p:sp>
        <p:nvSpPr>
          <p:cNvPr id="4" name="Прямоугольник 3"/>
          <p:cNvSpPr/>
          <p:nvPr/>
        </p:nvSpPr>
        <p:spPr>
          <a:xfrm>
            <a:off x="3571868" y="928670"/>
            <a:ext cx="4714908" cy="3539430"/>
          </a:xfrm>
          <a:prstGeom prst="rect">
            <a:avLst/>
          </a:prstGeom>
        </p:spPr>
        <p:txBody>
          <a:bodyPr wrap="square">
            <a:spAutoFit/>
          </a:bodyPr>
          <a:lstStyle/>
          <a:p>
            <a:r>
              <a:rPr lang="ru-RU" sz="1400" dirty="0" smtClean="0">
                <a:latin typeface="Calibri" pitchFamily="34" charset="0"/>
              </a:rPr>
              <a:t>(</a:t>
            </a:r>
            <a:r>
              <a:rPr lang="ru-RU" sz="1600" dirty="0" smtClean="0">
                <a:latin typeface="Calibri" pitchFamily="34" charset="0"/>
              </a:rPr>
              <a:t>моделирование маленькими человечками) – моделирование процессов, происходящих в природном и рукотворном мире между веществами (твердое –жидкое –газообразное). Это прием, позволяющий объяснить и смоделировать внутреннее строение объектов и взаимодействия между ними. ММЧ позволяет наглядно описать агрегатное состояние вещества. Для этого используются «маленькие человечки», обладающие разными характеристиками: «твердые человечки» крепко держатся за руки и стоят на одном месте; «жидкие человечки» не держатся за руки, могут слегка касаться и перемещаться; «газообразные человечки» быстро бегают</a:t>
            </a:r>
            <a:endParaRPr lang="ru-RU" sz="1600" dirty="0">
              <a:latin typeface="Calibri" pitchFamily="34" charset="0"/>
            </a:endParaRPr>
          </a:p>
        </p:txBody>
      </p:sp>
      <p:sp>
        <p:nvSpPr>
          <p:cNvPr id="5" name="TextBox 4"/>
          <p:cNvSpPr txBox="1"/>
          <p:nvPr/>
        </p:nvSpPr>
        <p:spPr>
          <a:xfrm rot="20687068">
            <a:off x="932669" y="800460"/>
            <a:ext cx="2847829" cy="523220"/>
          </a:xfrm>
          <a:prstGeom prst="rect">
            <a:avLst/>
          </a:prstGeom>
          <a:noFill/>
        </p:spPr>
        <p:txBody>
          <a:bodyPr wrap="square" rtlCol="0">
            <a:spAutoFit/>
          </a:bodyPr>
          <a:lstStyle/>
          <a:p>
            <a:r>
              <a:rPr lang="ru-RU" sz="2800" b="1" dirty="0" smtClean="0">
                <a:solidFill>
                  <a:srgbClr val="FF0000"/>
                </a:solidFill>
                <a:latin typeface="Calibri" pitchFamily="34" charset="0"/>
              </a:rPr>
              <a:t>Методика ММЧ</a:t>
            </a:r>
            <a:endParaRPr lang="ru-RU" sz="2800" b="1" dirty="0">
              <a:solidFill>
                <a:srgbClr val="FF0000"/>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5984" y="1285860"/>
            <a:ext cx="650085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effectLst/>
                <a:latin typeface="Calibri" pitchFamily="34" charset="0"/>
                <a:ea typeface="Calibri" pitchFamily="34" charset="0"/>
                <a:cs typeface="Times New Roman" pitchFamily="18" charset="0"/>
              </a:rPr>
              <a:t>-</a:t>
            </a:r>
            <a:r>
              <a:rPr lang="ru-RU" sz="1600" b="1" dirty="0" smtClean="0">
                <a:latin typeface="Calibri" pitchFamily="34" charset="0"/>
                <a:ea typeface="Calibri" pitchFamily="34" charset="0"/>
                <a:cs typeface="Times New Roman" pitchFamily="18" charset="0"/>
              </a:rPr>
              <a:t> О</a:t>
            </a:r>
            <a:r>
              <a:rPr kumimoji="0" lang="ru-RU" sz="1600" b="1" i="0" u="none" strike="noStrike" cap="none" normalizeH="0" baseline="0" dirty="0" smtClean="0">
                <a:ln>
                  <a:noFill/>
                </a:ln>
                <a:effectLst/>
                <a:latin typeface="Calibri" pitchFamily="34" charset="0"/>
                <a:ea typeface="Calibri" pitchFamily="34" charset="0"/>
                <a:cs typeface="Times New Roman" pitchFamily="18" charset="0"/>
              </a:rPr>
              <a:t>перативный метод решения проблемы на основе стимулирования творческой активности, при котором участникам обсуждения предлагают высказывать как можно большее количество вариантов решения, в том числе самых фантастичных. </a:t>
            </a:r>
            <a:endParaRPr kumimoji="0" lang="ru-RU" sz="1600" b="1" i="0" u="none" strike="noStrike" cap="none" normalizeH="0" baseline="0" dirty="0" smtClean="0">
              <a:ln>
                <a:noFill/>
              </a:ln>
              <a:effectLst/>
              <a:latin typeface="Calibri" pitchFamily="34" charset="0"/>
            </a:endParaRPr>
          </a:p>
        </p:txBody>
      </p:sp>
      <p:sp>
        <p:nvSpPr>
          <p:cNvPr id="4" name="Прямоугольник 3"/>
          <p:cNvSpPr/>
          <p:nvPr/>
        </p:nvSpPr>
        <p:spPr>
          <a:xfrm rot="20663375">
            <a:off x="333131" y="742578"/>
            <a:ext cx="4939637" cy="523220"/>
          </a:xfrm>
          <a:prstGeom prst="rect">
            <a:avLst/>
          </a:prstGeom>
        </p:spPr>
        <p:txBody>
          <a:bodyPr wrap="square">
            <a:spAutoFit/>
          </a:bodyPr>
          <a:lstStyle/>
          <a:p>
            <a:r>
              <a:rPr lang="ru-RU" sz="2800" b="1" dirty="0" smtClean="0">
                <a:solidFill>
                  <a:srgbClr val="FF0000"/>
                </a:solidFill>
                <a:latin typeface="Calibri" pitchFamily="34" charset="0"/>
                <a:ea typeface="Calibri" pitchFamily="34" charset="0"/>
                <a:cs typeface="Times New Roman" pitchFamily="18" charset="0"/>
              </a:rPr>
              <a:t>Метод мозгового штурма</a:t>
            </a:r>
            <a:r>
              <a:rPr lang="ru-RU" sz="2800" dirty="0" smtClean="0">
                <a:solidFill>
                  <a:srgbClr val="FF0000"/>
                </a:solidFill>
                <a:latin typeface="Calibri" pitchFamily="34" charset="0"/>
                <a:ea typeface="Calibri" pitchFamily="34" charset="0"/>
                <a:cs typeface="Times New Roman" pitchFamily="18" charset="0"/>
              </a:rPr>
              <a:t> </a:t>
            </a:r>
            <a:endParaRPr lang="ru-RU" sz="2800" dirty="0">
              <a:solidFill>
                <a:srgbClr val="FF0000"/>
              </a:solidFill>
              <a:latin typeface="Calibri" pitchFamily="34" charset="0"/>
            </a:endParaRPr>
          </a:p>
        </p:txBody>
      </p:sp>
      <p:pic>
        <p:nvPicPr>
          <p:cNvPr id="1029" name="Picture 5" descr="http://thumbs.dreamstime.com/z/bambino-adorabile-che-pensa-nel-banco-7831526.jpg"/>
          <p:cNvPicPr>
            <a:picLocks noChangeAspect="1" noChangeArrowheads="1"/>
          </p:cNvPicPr>
          <p:nvPr/>
        </p:nvPicPr>
        <p:blipFill>
          <a:blip r:embed="rId3" cstate="print"/>
          <a:srcRect/>
          <a:stretch>
            <a:fillRect/>
          </a:stretch>
        </p:blipFill>
        <p:spPr bwMode="auto">
          <a:xfrm>
            <a:off x="214282" y="3500438"/>
            <a:ext cx="2217655" cy="2571768"/>
          </a:xfrm>
          <a:prstGeom prst="rect">
            <a:avLst/>
          </a:prstGeom>
          <a:ln>
            <a:noFill/>
          </a:ln>
          <a:effectLst>
            <a:outerShdw blurRad="190500" algn="tl" rotWithShape="0">
              <a:srgbClr val="000000">
                <a:alpha val="70000"/>
              </a:srgbClr>
            </a:outerShdw>
          </a:effectLst>
        </p:spPr>
      </p:pic>
      <p:sp>
        <p:nvSpPr>
          <p:cNvPr id="8" name="Прямоугольник 7"/>
          <p:cNvSpPr/>
          <p:nvPr/>
        </p:nvSpPr>
        <p:spPr>
          <a:xfrm>
            <a:off x="2571736" y="2571744"/>
            <a:ext cx="6429420" cy="3170099"/>
          </a:xfrm>
          <a:prstGeom prst="rect">
            <a:avLst/>
          </a:prstGeom>
          <a:ln w="19050">
            <a:solidFill>
              <a:srgbClr val="FF0000"/>
            </a:solidFill>
          </a:ln>
        </p:spPr>
        <p:txBody>
          <a:bodyPr wrap="square">
            <a:spAutoFit/>
          </a:bodyPr>
          <a:lstStyle/>
          <a:p>
            <a:endParaRPr lang="ru-RU" sz="1600" b="1" dirty="0" smtClean="0">
              <a:solidFill>
                <a:srgbClr val="FF0000"/>
              </a:solidFill>
              <a:latin typeface="Comic Sans MS" pitchFamily="66" charset="0"/>
            </a:endParaRPr>
          </a:p>
          <a:p>
            <a:r>
              <a:rPr lang="ru-RU" b="1" dirty="0" smtClean="0">
                <a:solidFill>
                  <a:srgbClr val="FF0000"/>
                </a:solidFill>
                <a:latin typeface="Calibri" pitchFamily="34" charset="0"/>
              </a:rPr>
              <a:t>Предлагаемые задачи. </a:t>
            </a:r>
          </a:p>
          <a:p>
            <a:r>
              <a:rPr lang="ru-RU" dirty="0" smtClean="0">
                <a:latin typeface="Calibri" pitchFamily="34" charset="0"/>
              </a:rPr>
              <a:t/>
            </a:r>
            <a:br>
              <a:rPr lang="ru-RU" dirty="0" smtClean="0">
                <a:latin typeface="Calibri" pitchFamily="34" charset="0"/>
              </a:rPr>
            </a:br>
            <a:r>
              <a:rPr lang="ru-RU" sz="1600" b="1" dirty="0" smtClean="0">
                <a:solidFill>
                  <a:schemeClr val="bg2">
                    <a:lumMod val="10000"/>
                  </a:schemeClr>
                </a:solidFill>
                <a:latin typeface="Calibri" pitchFamily="34" charset="0"/>
              </a:rPr>
              <a:t>1. Семья уезжает на месяц в отпуск. Надо поливать комнатные растения. Как быть? </a:t>
            </a:r>
            <a:br>
              <a:rPr lang="ru-RU" sz="1600" b="1" dirty="0" smtClean="0">
                <a:solidFill>
                  <a:schemeClr val="bg2">
                    <a:lumMod val="10000"/>
                  </a:schemeClr>
                </a:solidFill>
                <a:latin typeface="Calibri" pitchFamily="34" charset="0"/>
              </a:rPr>
            </a:br>
            <a:r>
              <a:rPr lang="ru-RU" sz="1600" b="1" dirty="0" smtClean="0">
                <a:solidFill>
                  <a:schemeClr val="bg2">
                    <a:lumMod val="10000"/>
                  </a:schemeClr>
                </a:solidFill>
                <a:latin typeface="Calibri" pitchFamily="34" charset="0"/>
              </a:rPr>
              <a:t>2. Как можно определить время, если нет часов? </a:t>
            </a:r>
            <a:br>
              <a:rPr lang="ru-RU" sz="1600" b="1" dirty="0" smtClean="0">
                <a:solidFill>
                  <a:schemeClr val="bg2">
                    <a:lumMod val="10000"/>
                  </a:schemeClr>
                </a:solidFill>
                <a:latin typeface="Calibri" pitchFamily="34" charset="0"/>
              </a:rPr>
            </a:br>
            <a:r>
              <a:rPr lang="ru-RU" sz="1600" b="1" dirty="0" smtClean="0">
                <a:solidFill>
                  <a:schemeClr val="bg2">
                    <a:lumMod val="10000"/>
                  </a:schemeClr>
                </a:solidFill>
                <a:latin typeface="Calibri" pitchFamily="34" charset="0"/>
              </a:rPr>
              <a:t>3. Что надо сделать, чтобы кукла </a:t>
            </a:r>
            <a:r>
              <a:rPr lang="ru-RU" sz="1600" b="1" dirty="0" err="1" smtClean="0">
                <a:solidFill>
                  <a:schemeClr val="bg2">
                    <a:lumMod val="10000"/>
                  </a:schemeClr>
                </a:solidFill>
                <a:latin typeface="Calibri" pitchFamily="34" charset="0"/>
              </a:rPr>
              <a:t>Барби</a:t>
            </a:r>
            <a:r>
              <a:rPr lang="ru-RU" sz="1600" b="1" dirty="0" smtClean="0">
                <a:solidFill>
                  <a:schemeClr val="bg2">
                    <a:lumMod val="10000"/>
                  </a:schemeClr>
                </a:solidFill>
                <a:latin typeface="Calibri" pitchFamily="34" charset="0"/>
              </a:rPr>
              <a:t> никогда не терялась? </a:t>
            </a:r>
            <a:br>
              <a:rPr lang="ru-RU" sz="1600" b="1" dirty="0" smtClean="0">
                <a:solidFill>
                  <a:schemeClr val="bg2">
                    <a:lumMod val="10000"/>
                  </a:schemeClr>
                </a:solidFill>
                <a:latin typeface="Calibri" pitchFamily="34" charset="0"/>
              </a:rPr>
            </a:br>
            <a:r>
              <a:rPr lang="ru-RU" sz="1600" b="1" dirty="0" smtClean="0">
                <a:solidFill>
                  <a:schemeClr val="bg2">
                    <a:lumMod val="10000"/>
                  </a:schemeClr>
                </a:solidFill>
                <a:latin typeface="Calibri" pitchFamily="34" charset="0"/>
              </a:rPr>
              <a:t>4. Надо вычистить изнутри извилистую трубу. Как быть? </a:t>
            </a:r>
            <a:br>
              <a:rPr lang="ru-RU" sz="1600" b="1" dirty="0" smtClean="0">
                <a:solidFill>
                  <a:schemeClr val="bg2">
                    <a:lumMod val="10000"/>
                  </a:schemeClr>
                </a:solidFill>
                <a:latin typeface="Calibri" pitchFamily="34" charset="0"/>
              </a:rPr>
            </a:br>
            <a:r>
              <a:rPr lang="ru-RU" sz="1600" b="1" dirty="0" smtClean="0">
                <a:solidFill>
                  <a:schemeClr val="bg2">
                    <a:lumMod val="10000"/>
                  </a:schemeClr>
                </a:solidFill>
                <a:latin typeface="Calibri" pitchFamily="34" charset="0"/>
              </a:rPr>
              <a:t>5. Придумайте новое невиданное природное явление. Как помочь себе фантазировать? </a:t>
            </a:r>
            <a:r>
              <a:rPr lang="ru-RU" b="1" dirty="0" smtClean="0">
                <a:solidFill>
                  <a:schemeClr val="bg2">
                    <a:lumMod val="10000"/>
                  </a:schemeClr>
                </a:solidFill>
                <a:latin typeface="Calibri" pitchFamily="34" charset="0"/>
              </a:rPr>
              <a:t/>
            </a:r>
            <a:br>
              <a:rPr lang="ru-RU" b="1" dirty="0" smtClean="0">
                <a:solidFill>
                  <a:schemeClr val="bg2">
                    <a:lumMod val="10000"/>
                  </a:schemeClr>
                </a:solidFill>
                <a:latin typeface="Calibri" pitchFamily="34" charset="0"/>
              </a:rPr>
            </a:br>
            <a:r>
              <a:rPr lang="ru-RU" dirty="0" smtClean="0"/>
              <a:t/>
            </a:r>
            <a:br>
              <a:rPr lang="ru-RU"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214290"/>
            <a:ext cx="7215238" cy="2308324"/>
          </a:xfrm>
          <a:prstGeom prst="rect">
            <a:avLst/>
          </a:prstGeom>
          <a:ln w="12700">
            <a:solidFill>
              <a:srgbClr val="FF0000"/>
            </a:solidFill>
            <a:prstDash val="lgDashDotDot"/>
          </a:ln>
        </p:spPr>
        <p:txBody>
          <a:bodyPr wrap="square">
            <a:spAutoFit/>
          </a:bodyPr>
          <a:lstStyle/>
          <a:p>
            <a:endParaRPr lang="ru-RU" b="1" dirty="0" smtClean="0">
              <a:solidFill>
                <a:srgbClr val="FF0000"/>
              </a:solidFill>
              <a:latin typeface="Comic Sans MS" pitchFamily="66" charset="0"/>
            </a:endParaRPr>
          </a:p>
          <a:p>
            <a:r>
              <a:rPr lang="ru-RU" b="1" dirty="0" smtClean="0">
                <a:ln w="3175">
                  <a:noFill/>
                </a:ln>
                <a:solidFill>
                  <a:srgbClr val="FF0000"/>
                </a:solidFill>
                <a:latin typeface="Calibri" pitchFamily="34" charset="0"/>
              </a:rPr>
              <a:t>Мозговой штурм можно использовать ежедневно для развития фантазии и воображения и для раскрепощения сознания детей.</a:t>
            </a:r>
          </a:p>
          <a:p>
            <a:pPr algn="ctr"/>
            <a:endParaRPr lang="ru-RU" b="1" dirty="0" smtClean="0">
              <a:ln w="3175">
                <a:noFill/>
              </a:ln>
              <a:solidFill>
                <a:srgbClr val="0070C0"/>
              </a:solidFill>
              <a:latin typeface="Calibri" pitchFamily="34" charset="0"/>
            </a:endParaRPr>
          </a:p>
          <a:p>
            <a:pPr algn="ctr"/>
            <a:r>
              <a:rPr lang="ru-RU" b="1" dirty="0" smtClean="0">
                <a:ln w="3175">
                  <a:noFill/>
                </a:ln>
                <a:solidFill>
                  <a:srgbClr val="0070C0"/>
                </a:solidFill>
                <a:latin typeface="Calibri" pitchFamily="34" charset="0"/>
              </a:rPr>
              <a:t>Игра «Пара к паре»</a:t>
            </a:r>
          </a:p>
          <a:p>
            <a:pPr algn="ctr"/>
            <a:r>
              <a:rPr lang="ru-RU" b="1" dirty="0" smtClean="0">
                <a:ln w="3175">
                  <a:noFill/>
                </a:ln>
                <a:solidFill>
                  <a:srgbClr val="0070C0"/>
                </a:solidFill>
                <a:latin typeface="Comic Sans MS" pitchFamily="66" charset="0"/>
              </a:rPr>
              <a:t> </a:t>
            </a:r>
            <a:r>
              <a:rPr lang="ru-RU" b="1" dirty="0" smtClean="0">
                <a:solidFill>
                  <a:srgbClr val="C00000"/>
                </a:solidFill>
                <a:latin typeface="Comic Sans MS" pitchFamily="66" charset="0"/>
              </a:rPr>
              <a:t/>
            </a:r>
            <a:br>
              <a:rPr lang="ru-RU" b="1" dirty="0" smtClean="0">
                <a:solidFill>
                  <a:srgbClr val="C00000"/>
                </a:solidFill>
                <a:latin typeface="Comic Sans MS" pitchFamily="66" charset="0"/>
              </a:rPr>
            </a:br>
            <a:endParaRPr lang="ru-RU" b="1" dirty="0" smtClean="0">
              <a:solidFill>
                <a:srgbClr val="C00000"/>
              </a:solidFill>
              <a:latin typeface="Comic Sans MS" pitchFamily="66" charset="0"/>
            </a:endParaRPr>
          </a:p>
          <a:p>
            <a:r>
              <a:rPr lang="en-US" dirty="0" smtClean="0">
                <a:latin typeface="Comic Sans MS" pitchFamily="66" charset="0"/>
              </a:rPr>
              <a:t> </a:t>
            </a:r>
            <a:endParaRPr lang="ru-RU" dirty="0" smtClean="0">
              <a:latin typeface="Comic Sans MS" pitchFamily="66" charset="0"/>
            </a:endParaRPr>
          </a:p>
        </p:txBody>
      </p:sp>
      <p:pic>
        <p:nvPicPr>
          <p:cNvPr id="5" name="Picture 6" descr="http://st-servis.com/wp-content/uploads/2010/07/IMG_149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158" y="1500174"/>
            <a:ext cx="3143272" cy="2357454"/>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pic>
        <p:nvPicPr>
          <p:cNvPr id="6" name="Picture 4" descr="http://maximums.com.ua/images/kirpich_keram.jpg"/>
          <p:cNvPicPr>
            <a:picLocks noChangeAspect="1" noChangeArrowheads="1"/>
          </p:cNvPicPr>
          <p:nvPr/>
        </p:nvPicPr>
        <p:blipFill>
          <a:blip r:embed="rId3">
            <a:clrChange>
              <a:clrFrom>
                <a:srgbClr val="FDFCFA"/>
              </a:clrFrom>
              <a:clrTo>
                <a:srgbClr val="FDFCFA">
                  <a:alpha val="0"/>
                </a:srgbClr>
              </a:clrTo>
            </a:clrChange>
            <a:extLst>
              <a:ext uri="{28A0092B-C50C-407E-A947-70E740481C1C}">
                <a14:useLocalDpi xmlns:a14="http://schemas.microsoft.com/office/drawing/2010/main" xmlns="" val="0"/>
              </a:ext>
            </a:extLst>
          </a:blip>
          <a:srcRect/>
          <a:stretch>
            <a:fillRect/>
          </a:stretch>
        </p:blipFill>
        <p:spPr bwMode="auto">
          <a:xfrm>
            <a:off x="4286248" y="2000240"/>
            <a:ext cx="1886672" cy="144016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m-bizportal.ru/tovary/20516_13-01-2011_05_49_36_%281%29_big.jpg"/>
          <p:cNvPicPr>
            <a:picLocks noChangeAspect="1" noChangeArrowheads="1"/>
          </p:cNvPicPr>
          <p:nvPr/>
        </p:nvPicPr>
        <p:blipFill>
          <a:blip r:embed="rId4">
            <a:extLst>
              <a:ext uri="{28A0092B-C50C-407E-A947-70E740481C1C}">
                <a14:useLocalDpi xmlns:a14="http://schemas.microsoft.com/office/drawing/2010/main" xmlns="" val="0"/>
              </a:ext>
            </a:extLst>
          </a:blip>
          <a:srcRect l="12121" r="9091" b="12121"/>
          <a:stretch>
            <a:fillRect/>
          </a:stretch>
        </p:blipFill>
        <p:spPr bwMode="auto">
          <a:xfrm>
            <a:off x="857224" y="4214818"/>
            <a:ext cx="1857388" cy="2071702"/>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pic>
        <p:nvPicPr>
          <p:cNvPr id="8" name="Picture 6" descr="http://i056.radikal.ru/1011/79/c80c436a8d5b.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0364" y="3500438"/>
            <a:ext cx="2762270" cy="2071702"/>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pic>
        <p:nvPicPr>
          <p:cNvPr id="9" name="Picture 1" descr="C:\Documents and Settings\Admin\Рабочий стол\платье.jpg"/>
          <p:cNvPicPr>
            <a:picLocks noChangeAspect="1" noChangeArrowheads="1"/>
          </p:cNvPicPr>
          <p:nvPr/>
        </p:nvPicPr>
        <p:blipFill>
          <a:blip r:embed="rId6"/>
          <a:srcRect/>
          <a:stretch>
            <a:fillRect/>
          </a:stretch>
        </p:blipFill>
        <p:spPr bwMode="auto">
          <a:xfrm>
            <a:off x="6786578" y="2500306"/>
            <a:ext cx="1857388" cy="1857388"/>
          </a:xfrm>
          <a:prstGeom prst="rect">
            <a:avLst/>
          </a:prstGeom>
          <a:ln>
            <a:noFill/>
          </a:ln>
          <a:effectLst>
            <a:softEdge rad="112500"/>
          </a:effectLst>
        </p:spPr>
      </p:pic>
      <p:pic>
        <p:nvPicPr>
          <p:cNvPr id="10" name="Picture 2" descr="C:\Documents and Settings\Admin\Рабочий стол\рулон.jpg"/>
          <p:cNvPicPr>
            <a:picLocks noChangeAspect="1" noChangeArrowheads="1"/>
          </p:cNvPicPr>
          <p:nvPr/>
        </p:nvPicPr>
        <p:blipFill>
          <a:blip r:embed="rId7" cstate="print"/>
          <a:srcRect/>
          <a:stretch>
            <a:fillRect/>
          </a:stretch>
        </p:blipFill>
        <p:spPr bwMode="auto">
          <a:xfrm>
            <a:off x="5857884" y="4714884"/>
            <a:ext cx="2363074" cy="1643074"/>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1278</TotalTime>
  <Words>1149</Words>
  <Application>Microsoft Office PowerPoint</Application>
  <PresentationFormat>Экран (4:3)</PresentationFormat>
  <Paragraphs>125</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«Детский сад №2 «Колосок» пос. Урмары</dc:title>
  <dc:creator>Admin</dc:creator>
  <cp:lastModifiedBy>7</cp:lastModifiedBy>
  <cp:revision>144</cp:revision>
  <dcterms:created xsi:type="dcterms:W3CDTF">2016-08-12T13:28:56Z</dcterms:created>
  <dcterms:modified xsi:type="dcterms:W3CDTF">2022-07-07T12:09:41Z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1114842</vt:lpwstr>
  </property>
  <property fmtid="{D5CDD505-2E9C-101B-9397-08002B2CF9AE}" pid="3" name="NXPowerLiteSettings">
    <vt:lpwstr>F7000400038000</vt:lpwstr>
  </property>
  <property fmtid="{D5CDD505-2E9C-101B-9397-08002B2CF9AE}" pid="4" name="NXPowerLiteVersion">
    <vt:lpwstr>D7.0.3</vt:lpwstr>
  </property>
</Properties>
</file>